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75" r:id="rId5"/>
    <p:sldMasterId id="2147483691" r:id="rId6"/>
    <p:sldMasterId id="2147483704" r:id="rId7"/>
  </p:sldMasterIdLst>
  <p:notesMasterIdLst>
    <p:notesMasterId r:id="rId69"/>
  </p:notesMasterIdLst>
  <p:handoutMasterIdLst>
    <p:handoutMasterId r:id="rId70"/>
  </p:handoutMasterIdLst>
  <p:sldIdLst>
    <p:sldId id="576" r:id="rId8"/>
    <p:sldId id="577" r:id="rId9"/>
    <p:sldId id="578" r:id="rId10"/>
    <p:sldId id="579" r:id="rId11"/>
    <p:sldId id="580" r:id="rId12"/>
    <p:sldId id="639" r:id="rId13"/>
    <p:sldId id="546" r:id="rId14"/>
    <p:sldId id="582" r:id="rId15"/>
    <p:sldId id="583" r:id="rId16"/>
    <p:sldId id="584" r:id="rId17"/>
    <p:sldId id="617" r:id="rId18"/>
    <p:sldId id="618" r:id="rId19"/>
    <p:sldId id="619" r:id="rId20"/>
    <p:sldId id="620" r:id="rId21"/>
    <p:sldId id="621" r:id="rId22"/>
    <p:sldId id="622" r:id="rId23"/>
    <p:sldId id="623" r:id="rId24"/>
    <p:sldId id="624" r:id="rId25"/>
    <p:sldId id="625" r:id="rId26"/>
    <p:sldId id="626" r:id="rId27"/>
    <p:sldId id="627" r:id="rId28"/>
    <p:sldId id="628" r:id="rId29"/>
    <p:sldId id="629" r:id="rId30"/>
    <p:sldId id="630" r:id="rId31"/>
    <p:sldId id="631" r:id="rId32"/>
    <p:sldId id="632" r:id="rId33"/>
    <p:sldId id="633" r:id="rId34"/>
    <p:sldId id="634" r:id="rId35"/>
    <p:sldId id="635" r:id="rId36"/>
    <p:sldId id="636" r:id="rId37"/>
    <p:sldId id="637" r:id="rId38"/>
    <p:sldId id="616" r:id="rId39"/>
    <p:sldId id="614" r:id="rId40"/>
    <p:sldId id="615" r:id="rId41"/>
    <p:sldId id="613" r:id="rId42"/>
    <p:sldId id="612" r:id="rId43"/>
    <p:sldId id="609" r:id="rId44"/>
    <p:sldId id="611" r:id="rId45"/>
    <p:sldId id="610" r:id="rId46"/>
    <p:sldId id="585" r:id="rId47"/>
    <p:sldId id="608" r:id="rId48"/>
    <p:sldId id="365" r:id="rId49"/>
    <p:sldId id="607" r:id="rId50"/>
    <p:sldId id="606" r:id="rId51"/>
    <p:sldId id="605" r:id="rId52"/>
    <p:sldId id="604" r:id="rId53"/>
    <p:sldId id="588" r:id="rId54"/>
    <p:sldId id="569" r:id="rId55"/>
    <p:sldId id="587" r:id="rId56"/>
    <p:sldId id="601" r:id="rId57"/>
    <p:sldId id="603" r:id="rId58"/>
    <p:sldId id="602" r:id="rId59"/>
    <p:sldId id="589" r:id="rId60"/>
    <p:sldId id="638" r:id="rId61"/>
    <p:sldId id="600" r:id="rId62"/>
    <p:sldId id="597" r:id="rId63"/>
    <p:sldId id="599" r:id="rId64"/>
    <p:sldId id="593" r:id="rId65"/>
    <p:sldId id="598" r:id="rId66"/>
    <p:sldId id="591" r:id="rId67"/>
    <p:sldId id="596" r:id="rId6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wak Dariusz" initials="ND" lastIdx="2" clrIdx="0">
    <p:extLst>
      <p:ext uri="{19B8F6BF-5375-455C-9EA6-DF929625EA0E}">
        <p15:presenceInfo xmlns:p15="http://schemas.microsoft.com/office/powerpoint/2012/main" userId="S::Dariusz.Nowak@echo.com.pl::9e578734-b158-4481-befb-868697234f29" providerId="AD"/>
      </p:ext>
    </p:extLst>
  </p:cmAuthor>
  <p:cmAuthor id="2" name="Nowak Dariusz" initials="ND [2]" lastIdx="29" clrIdx="1">
    <p:extLst>
      <p:ext uri="{19B8F6BF-5375-455C-9EA6-DF929625EA0E}">
        <p15:presenceInfo xmlns:p15="http://schemas.microsoft.com/office/powerpoint/2012/main" userId="S-1-5-21-1384666418-1752321850-239210854-301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F20"/>
    <a:srgbClr val="6DCFF6"/>
    <a:srgbClr val="000000"/>
    <a:srgbClr val="A6A7A8"/>
    <a:srgbClr val="535459"/>
    <a:srgbClr val="FB31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711075-984A-4929-9001-8A28E59833FE}" v="1" dt="2022-06-01T10:28:53.3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654" autoAdjust="0"/>
  </p:normalViewPr>
  <p:slideViewPr>
    <p:cSldViewPr snapToGrid="0">
      <p:cViewPr varScale="1">
        <p:scale>
          <a:sx n="111" d="100"/>
          <a:sy n="111" d="100"/>
        </p:scale>
        <p:origin x="558" y="96"/>
      </p:cViewPr>
      <p:guideLst>
        <p:guide orient="horz" pos="235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notesMaster" Target="notesMasters/notesMaster1.xml"/><Relationship Id="rId77" Type="http://schemas.microsoft.com/office/2015/10/relationships/revisionInfo" Target="revisionInfo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handoutMaster" Target="handoutMasters/handoutMaster1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71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zenczek Andrzej" userId="139dcea2-238b-40d1-9da0-20ab09be7257" providerId="ADAL" clId="{29711075-984A-4929-9001-8A28E59833FE}"/>
    <pc:docChg chg="undo custSel delSld modSld">
      <pc:chgData name="Czenczek Andrzej" userId="139dcea2-238b-40d1-9da0-20ab09be7257" providerId="ADAL" clId="{29711075-984A-4929-9001-8A28E59833FE}" dt="2022-06-01T10:29:20.642" v="2" actId="47"/>
      <pc:docMkLst>
        <pc:docMk/>
      </pc:docMkLst>
      <pc:sldChg chg="del">
        <pc:chgData name="Czenczek Andrzej" userId="139dcea2-238b-40d1-9da0-20ab09be7257" providerId="ADAL" clId="{29711075-984A-4929-9001-8A28E59833FE}" dt="2022-06-01T10:29:20.642" v="2" actId="47"/>
        <pc:sldMkLst>
          <pc:docMk/>
          <pc:sldMk cId="639279160" sldId="586"/>
        </pc:sldMkLst>
      </pc:sldChg>
      <pc:sldChg chg="addSp delSp mod">
        <pc:chgData name="Czenczek Andrzej" userId="139dcea2-238b-40d1-9da0-20ab09be7257" providerId="ADAL" clId="{29711075-984A-4929-9001-8A28E59833FE}" dt="2022-06-01T10:28:22.883" v="1" actId="22"/>
        <pc:sldMkLst>
          <pc:docMk/>
          <pc:sldMk cId="1622436206" sldId="588"/>
        </pc:sldMkLst>
        <pc:spChg chg="add del">
          <ac:chgData name="Czenczek Andrzej" userId="139dcea2-238b-40d1-9da0-20ab09be7257" providerId="ADAL" clId="{29711075-984A-4929-9001-8A28E59833FE}" dt="2022-06-01T10:28:22.883" v="1" actId="22"/>
          <ac:spMkLst>
            <pc:docMk/>
            <pc:sldMk cId="1622436206" sldId="588"/>
            <ac:spMk id="10" creationId="{BE005D4D-38A0-0797-C2D4-828B71DF844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93CED1-B5A9-49D2-AFAD-C024301F8369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CFAA508-EAB1-4325-A73D-2ACEA179E4B4}">
      <dgm:prSet phldrT="[Tekst]" custT="1"/>
      <dgm:spPr>
        <a:solidFill>
          <a:srgbClr val="A6A7A8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PM</a:t>
          </a:r>
        </a:p>
      </dgm:t>
    </dgm:pt>
    <dgm:pt modelId="{96374F46-6B39-4852-B057-3CEEAE2716E9}" type="parTrans" cxnId="{4488FE3B-97CE-4549-AA66-F724068BFC10}">
      <dgm:prSet/>
      <dgm:spPr/>
      <dgm:t>
        <a:bodyPr/>
        <a:lstStyle/>
        <a:p>
          <a:endParaRPr lang="pl-PL"/>
        </a:p>
      </dgm:t>
    </dgm:pt>
    <dgm:pt modelId="{295072D3-B73D-4870-A1EC-E7C4870430E8}" type="sibTrans" cxnId="{4488FE3B-97CE-4549-AA66-F724068BFC10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E6402D96-30AC-4643-95AC-1A8636F34601}" type="asst">
      <dgm:prSet phldrT="[Tekst]" custT="1"/>
      <dgm:spPr>
        <a:solidFill>
          <a:srgbClr val="D9DF20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Dyrektor Budowy</a:t>
          </a:r>
        </a:p>
      </dgm:t>
    </dgm:pt>
    <dgm:pt modelId="{21B27BD8-5A8D-4204-9F21-1A586F448231}" type="parTrans" cxnId="{7BBF25B4-5A43-4B3A-B7F0-0B063D1E310D}">
      <dgm:prSet/>
      <dgm:spPr>
        <a:ln>
          <a:solidFill>
            <a:srgbClr val="D9DF20"/>
          </a:solidFill>
        </a:ln>
      </dgm:spPr>
      <dgm:t>
        <a:bodyPr/>
        <a:lstStyle/>
        <a:p>
          <a:endParaRPr lang="pl-PL"/>
        </a:p>
      </dgm:t>
    </dgm:pt>
    <dgm:pt modelId="{320D2D85-2FBC-4DC8-9DFF-E54AA722C513}" type="sibTrans" cxnId="{7BBF25B4-5A43-4B3A-B7F0-0B063D1E310D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B1E9E9F8-E08E-4D98-83AA-B672B17D0383}">
      <dgm:prSet phldrT="[Tekst]" custT="1"/>
      <dgm:spPr>
        <a:solidFill>
          <a:srgbClr val="6DCFF6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Robót </a:t>
          </a:r>
        </a:p>
      </dgm:t>
    </dgm:pt>
    <dgm:pt modelId="{F7AA5CCE-FE0D-41BA-AC35-98E8D0C2653E}" type="parTrans" cxnId="{A49ACBAD-6EAA-4475-86E2-719F3DBE4271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5FFC95E6-A19C-46C1-BC16-4BEA2EAF7EBC}" type="sibTrans" cxnId="{A49ACBAD-6EAA-4475-86E2-719F3DBE4271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90C415DF-4292-4557-8538-AFF9795EFB0E}">
      <dgm:prSet phldrT="[Tekst]" custT="1"/>
      <dgm:spPr>
        <a:solidFill>
          <a:srgbClr val="6DCFF6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Koordynator BHP i OŚ</a:t>
          </a:r>
        </a:p>
      </dgm:t>
    </dgm:pt>
    <dgm:pt modelId="{C5AADB7D-F896-41D8-86E0-11E4946D67E5}" type="parTrans" cxnId="{29B0CF1B-5E82-47C9-A92C-8ECB95E3FEEC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7D1489F8-0EAA-48FC-A52D-DB0518EDFCB2}" type="sibTrans" cxnId="{29B0CF1B-5E82-47C9-A92C-8ECB95E3FEEC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DF497D28-526E-476D-AFB2-D818CA22B577}">
      <dgm:prSet phldrT="[Tekst]" custT="1"/>
      <dgm:spPr>
        <a:solidFill>
          <a:srgbClr val="6DCFF6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…..</a:t>
          </a:r>
        </a:p>
      </dgm:t>
    </dgm:pt>
    <dgm:pt modelId="{2AFA5994-6E6E-4251-9CDA-9456BCA03E1C}" type="parTrans" cxnId="{817B7B7E-4259-4D8D-813C-994473669FA3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FFB0B488-E094-44D2-9870-2DB31BF9AE44}" type="sibTrans" cxnId="{817B7B7E-4259-4D8D-813C-994473669FA3}">
      <dgm:prSet/>
      <dgm:spPr/>
      <dgm:t>
        <a:bodyPr/>
        <a:lstStyle/>
        <a:p>
          <a:endParaRPr lang="pl-PL"/>
        </a:p>
      </dgm:t>
    </dgm:pt>
    <dgm:pt modelId="{C3402E96-69AF-4B62-82D8-4D00F48AE963}" type="asst">
      <dgm:prSet custT="1"/>
      <dgm:spPr>
        <a:solidFill>
          <a:srgbClr val="D9DF20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Budowy</a:t>
          </a:r>
        </a:p>
      </dgm:t>
    </dgm:pt>
    <dgm:pt modelId="{F666D108-2C85-42D2-9733-CE37E2023762}" type="parTrans" cxnId="{613C9206-E0A6-407B-A5AB-CD9E3B8DE877}">
      <dgm:prSet/>
      <dgm:spPr>
        <a:ln>
          <a:solidFill>
            <a:srgbClr val="D9DF20"/>
          </a:solidFill>
        </a:ln>
      </dgm:spPr>
      <dgm:t>
        <a:bodyPr/>
        <a:lstStyle/>
        <a:p>
          <a:endParaRPr lang="pl-PL"/>
        </a:p>
      </dgm:t>
    </dgm:pt>
    <dgm:pt modelId="{F3C475B9-D972-4036-8737-92C48907AA93}" type="sibTrans" cxnId="{613C9206-E0A6-407B-A5AB-CD9E3B8DE877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F57C80C3-31BA-4EBF-94B0-39D3496463D9}">
      <dgm:prSet/>
      <dgm:spPr>
        <a:solidFill>
          <a:srgbClr val="6DCFF6"/>
        </a:solidFill>
      </dgm:spPr>
      <dgm:t>
        <a:bodyPr/>
        <a:lstStyle/>
        <a:p>
          <a:endParaRPr lang="pl-PL" dirty="0"/>
        </a:p>
      </dgm:t>
    </dgm:pt>
    <dgm:pt modelId="{C4AB0F11-4CA6-4078-9855-3616A6E5B0AF}" type="parTrans" cxnId="{5A81CECA-708B-4723-8D92-367913DEF98D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B6DE40DB-6C88-4BA8-A537-FC46362D9095}" type="sibTrans" cxnId="{5A81CECA-708B-4723-8D92-367913DEF98D}">
      <dgm:prSet/>
      <dgm:spPr/>
      <dgm:t>
        <a:bodyPr/>
        <a:lstStyle/>
        <a:p>
          <a:endParaRPr lang="pl-PL"/>
        </a:p>
      </dgm:t>
    </dgm:pt>
    <dgm:pt modelId="{8CE38C69-EB96-4651-9B3E-53748AE5FC6C}" type="pres">
      <dgm:prSet presAssocID="{E293CED1-B5A9-49D2-AFAD-C024301F836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C0A1056-0DED-45C9-8611-503BDAD206AC}" type="pres">
      <dgm:prSet presAssocID="{7CFAA508-EAB1-4325-A73D-2ACEA179E4B4}" presName="hierRoot1" presStyleCnt="0">
        <dgm:presLayoutVars>
          <dgm:hierBranch val="init"/>
        </dgm:presLayoutVars>
      </dgm:prSet>
      <dgm:spPr/>
    </dgm:pt>
    <dgm:pt modelId="{13F7DB04-BCA7-4FCC-8599-A18B09CE8B7F}" type="pres">
      <dgm:prSet presAssocID="{7CFAA508-EAB1-4325-A73D-2ACEA179E4B4}" presName="rootComposite1" presStyleCnt="0"/>
      <dgm:spPr/>
    </dgm:pt>
    <dgm:pt modelId="{EAECC0AD-5679-47BB-8159-686619419F49}" type="pres">
      <dgm:prSet presAssocID="{7CFAA508-EAB1-4325-A73D-2ACEA179E4B4}" presName="rootText1" presStyleLbl="node0" presStyleIdx="0" presStyleCnt="1">
        <dgm:presLayoutVars>
          <dgm:chMax/>
          <dgm:chPref val="3"/>
        </dgm:presLayoutVars>
      </dgm:prSet>
      <dgm:spPr/>
    </dgm:pt>
    <dgm:pt modelId="{0FF21C90-A7FA-40DF-BAF1-07732493166F}" type="pres">
      <dgm:prSet presAssocID="{7CFAA508-EAB1-4325-A73D-2ACEA179E4B4}" presName="titleText1" presStyleLbl="fgAcc0" presStyleIdx="0" presStyleCnt="1">
        <dgm:presLayoutVars>
          <dgm:chMax val="0"/>
          <dgm:chPref val="0"/>
        </dgm:presLayoutVars>
      </dgm:prSet>
      <dgm:spPr/>
    </dgm:pt>
    <dgm:pt modelId="{6F1BA2B2-EE14-4CED-8F06-D878374E69F6}" type="pres">
      <dgm:prSet presAssocID="{7CFAA508-EAB1-4325-A73D-2ACEA179E4B4}" presName="rootConnector1" presStyleLbl="node1" presStyleIdx="0" presStyleCnt="4"/>
      <dgm:spPr/>
    </dgm:pt>
    <dgm:pt modelId="{23E6FE94-17E2-4480-A6BD-921B2EF06F7A}" type="pres">
      <dgm:prSet presAssocID="{7CFAA508-EAB1-4325-A73D-2ACEA179E4B4}" presName="hierChild2" presStyleCnt="0"/>
      <dgm:spPr/>
    </dgm:pt>
    <dgm:pt modelId="{0B9224BE-71E0-4F45-A79C-E181B98D93BE}" type="pres">
      <dgm:prSet presAssocID="{F7AA5CCE-FE0D-41BA-AC35-98E8D0C2653E}" presName="Name37" presStyleLbl="parChTrans1D2" presStyleIdx="0" presStyleCnt="6"/>
      <dgm:spPr/>
    </dgm:pt>
    <dgm:pt modelId="{C9F063B1-EA72-4429-B7A6-A71E4884C9F7}" type="pres">
      <dgm:prSet presAssocID="{B1E9E9F8-E08E-4D98-83AA-B672B17D0383}" presName="hierRoot2" presStyleCnt="0">
        <dgm:presLayoutVars>
          <dgm:hierBranch val="init"/>
        </dgm:presLayoutVars>
      </dgm:prSet>
      <dgm:spPr/>
    </dgm:pt>
    <dgm:pt modelId="{4844CC2B-9FE2-4DB3-B04A-4111FCFE52B2}" type="pres">
      <dgm:prSet presAssocID="{B1E9E9F8-E08E-4D98-83AA-B672B17D0383}" presName="rootComposite" presStyleCnt="0"/>
      <dgm:spPr/>
    </dgm:pt>
    <dgm:pt modelId="{F725E242-9FB8-4564-98BE-C2B511EDB45A}" type="pres">
      <dgm:prSet presAssocID="{B1E9E9F8-E08E-4D98-83AA-B672B17D0383}" presName="rootText" presStyleLbl="node1" presStyleIdx="0" presStyleCnt="4">
        <dgm:presLayoutVars>
          <dgm:chMax/>
          <dgm:chPref val="3"/>
        </dgm:presLayoutVars>
      </dgm:prSet>
      <dgm:spPr/>
    </dgm:pt>
    <dgm:pt modelId="{16101845-A618-4356-91EB-A156721F3E34}" type="pres">
      <dgm:prSet presAssocID="{B1E9E9F8-E08E-4D98-83AA-B672B17D0383}" presName="titleText2" presStyleLbl="fgAcc1" presStyleIdx="0" presStyleCnt="4">
        <dgm:presLayoutVars>
          <dgm:chMax val="0"/>
          <dgm:chPref val="0"/>
        </dgm:presLayoutVars>
      </dgm:prSet>
      <dgm:spPr/>
    </dgm:pt>
    <dgm:pt modelId="{89F21B12-E21C-4AC7-AE16-DF5DDFF07D55}" type="pres">
      <dgm:prSet presAssocID="{B1E9E9F8-E08E-4D98-83AA-B672B17D0383}" presName="rootConnector" presStyleLbl="node2" presStyleIdx="0" presStyleCnt="0"/>
      <dgm:spPr/>
    </dgm:pt>
    <dgm:pt modelId="{9485BE15-DF5F-4EEC-BA14-9C6C094B6C3E}" type="pres">
      <dgm:prSet presAssocID="{B1E9E9F8-E08E-4D98-83AA-B672B17D0383}" presName="hierChild4" presStyleCnt="0"/>
      <dgm:spPr/>
    </dgm:pt>
    <dgm:pt modelId="{EFB92109-CFE8-4C21-8EBE-1B4133F9BA05}" type="pres">
      <dgm:prSet presAssocID="{B1E9E9F8-E08E-4D98-83AA-B672B17D0383}" presName="hierChild5" presStyleCnt="0"/>
      <dgm:spPr/>
    </dgm:pt>
    <dgm:pt modelId="{E3DB9741-7B59-4ADE-BF50-1A5B17A8CE3F}" type="pres">
      <dgm:prSet presAssocID="{C5AADB7D-F896-41D8-86E0-11E4946D67E5}" presName="Name37" presStyleLbl="parChTrans1D2" presStyleIdx="1" presStyleCnt="6"/>
      <dgm:spPr/>
    </dgm:pt>
    <dgm:pt modelId="{649D86F1-2884-4F38-88F7-DFD7795978EB}" type="pres">
      <dgm:prSet presAssocID="{90C415DF-4292-4557-8538-AFF9795EFB0E}" presName="hierRoot2" presStyleCnt="0">
        <dgm:presLayoutVars>
          <dgm:hierBranch val="init"/>
        </dgm:presLayoutVars>
      </dgm:prSet>
      <dgm:spPr/>
    </dgm:pt>
    <dgm:pt modelId="{E4FB64C0-43FF-41AA-84C4-42D166F09BE6}" type="pres">
      <dgm:prSet presAssocID="{90C415DF-4292-4557-8538-AFF9795EFB0E}" presName="rootComposite" presStyleCnt="0"/>
      <dgm:spPr/>
    </dgm:pt>
    <dgm:pt modelId="{D36C0C50-F574-489F-9CF8-A189F70435B3}" type="pres">
      <dgm:prSet presAssocID="{90C415DF-4292-4557-8538-AFF9795EFB0E}" presName="rootText" presStyleLbl="node1" presStyleIdx="1" presStyleCnt="4">
        <dgm:presLayoutVars>
          <dgm:chMax/>
          <dgm:chPref val="3"/>
        </dgm:presLayoutVars>
      </dgm:prSet>
      <dgm:spPr/>
    </dgm:pt>
    <dgm:pt modelId="{84EE05FD-350F-4672-B015-8E706D408ED4}" type="pres">
      <dgm:prSet presAssocID="{90C415DF-4292-4557-8538-AFF9795EFB0E}" presName="titleText2" presStyleLbl="fgAcc1" presStyleIdx="1" presStyleCnt="4">
        <dgm:presLayoutVars>
          <dgm:chMax val="0"/>
          <dgm:chPref val="0"/>
        </dgm:presLayoutVars>
      </dgm:prSet>
      <dgm:spPr/>
    </dgm:pt>
    <dgm:pt modelId="{3AD58E0A-D343-4930-8623-FCFFB87601B9}" type="pres">
      <dgm:prSet presAssocID="{90C415DF-4292-4557-8538-AFF9795EFB0E}" presName="rootConnector" presStyleLbl="node2" presStyleIdx="0" presStyleCnt="0"/>
      <dgm:spPr/>
    </dgm:pt>
    <dgm:pt modelId="{61C2CA64-FA94-4903-B23C-4DCD560C7F3A}" type="pres">
      <dgm:prSet presAssocID="{90C415DF-4292-4557-8538-AFF9795EFB0E}" presName="hierChild4" presStyleCnt="0"/>
      <dgm:spPr/>
    </dgm:pt>
    <dgm:pt modelId="{4636A3EF-4080-496F-8A74-5D55D2B51F7C}" type="pres">
      <dgm:prSet presAssocID="{90C415DF-4292-4557-8538-AFF9795EFB0E}" presName="hierChild5" presStyleCnt="0"/>
      <dgm:spPr/>
    </dgm:pt>
    <dgm:pt modelId="{F9BEC2C4-B325-41BE-B6A3-32A403AC7170}" type="pres">
      <dgm:prSet presAssocID="{2AFA5994-6E6E-4251-9CDA-9456BCA03E1C}" presName="Name37" presStyleLbl="parChTrans1D2" presStyleIdx="2" presStyleCnt="6"/>
      <dgm:spPr/>
    </dgm:pt>
    <dgm:pt modelId="{0EBE191A-BCC0-401D-BECB-9B6D07FC1A91}" type="pres">
      <dgm:prSet presAssocID="{DF497D28-526E-476D-AFB2-D818CA22B577}" presName="hierRoot2" presStyleCnt="0">
        <dgm:presLayoutVars>
          <dgm:hierBranch val="init"/>
        </dgm:presLayoutVars>
      </dgm:prSet>
      <dgm:spPr/>
    </dgm:pt>
    <dgm:pt modelId="{D7BE2512-4030-456D-91E0-F62DAFC4D89C}" type="pres">
      <dgm:prSet presAssocID="{DF497D28-526E-476D-AFB2-D818CA22B577}" presName="rootComposite" presStyleCnt="0"/>
      <dgm:spPr/>
    </dgm:pt>
    <dgm:pt modelId="{7002CCBE-21D2-4CC1-92D0-DB50FC31FD4A}" type="pres">
      <dgm:prSet presAssocID="{DF497D28-526E-476D-AFB2-D818CA22B577}" presName="rootText" presStyleLbl="node1" presStyleIdx="2" presStyleCnt="4">
        <dgm:presLayoutVars>
          <dgm:chMax/>
          <dgm:chPref val="3"/>
        </dgm:presLayoutVars>
      </dgm:prSet>
      <dgm:spPr/>
    </dgm:pt>
    <dgm:pt modelId="{5A577F11-7776-4E5E-8CA0-1333284000E6}" type="pres">
      <dgm:prSet presAssocID="{DF497D28-526E-476D-AFB2-D818CA22B577}" presName="titleText2" presStyleLbl="fgAcc1" presStyleIdx="2" presStyleCnt="4">
        <dgm:presLayoutVars>
          <dgm:chMax val="0"/>
          <dgm:chPref val="0"/>
        </dgm:presLayoutVars>
      </dgm:prSet>
      <dgm:spPr/>
    </dgm:pt>
    <dgm:pt modelId="{CE4CFDFE-C34D-4930-8D16-6B81D6037A5A}" type="pres">
      <dgm:prSet presAssocID="{DF497D28-526E-476D-AFB2-D818CA22B577}" presName="rootConnector" presStyleLbl="node2" presStyleIdx="0" presStyleCnt="0"/>
      <dgm:spPr/>
    </dgm:pt>
    <dgm:pt modelId="{0D9C0CFE-617C-441E-8C3A-B86499D022B5}" type="pres">
      <dgm:prSet presAssocID="{DF497D28-526E-476D-AFB2-D818CA22B577}" presName="hierChild4" presStyleCnt="0"/>
      <dgm:spPr/>
    </dgm:pt>
    <dgm:pt modelId="{31E2F1CB-4589-434C-B0D1-7709CCBE6D3A}" type="pres">
      <dgm:prSet presAssocID="{DF497D28-526E-476D-AFB2-D818CA22B577}" presName="hierChild5" presStyleCnt="0"/>
      <dgm:spPr/>
    </dgm:pt>
    <dgm:pt modelId="{4C3C4242-E156-4DA9-8F7B-1117E238912B}" type="pres">
      <dgm:prSet presAssocID="{C4AB0F11-4CA6-4078-9855-3616A6E5B0AF}" presName="Name37" presStyleLbl="parChTrans1D2" presStyleIdx="3" presStyleCnt="6"/>
      <dgm:spPr/>
    </dgm:pt>
    <dgm:pt modelId="{50AA122D-E4FC-47D8-B2AA-3443FA24880C}" type="pres">
      <dgm:prSet presAssocID="{F57C80C3-31BA-4EBF-94B0-39D3496463D9}" presName="hierRoot2" presStyleCnt="0">
        <dgm:presLayoutVars>
          <dgm:hierBranch val="init"/>
        </dgm:presLayoutVars>
      </dgm:prSet>
      <dgm:spPr/>
    </dgm:pt>
    <dgm:pt modelId="{6B0F156B-44CA-486C-B95A-D2F88A82504B}" type="pres">
      <dgm:prSet presAssocID="{F57C80C3-31BA-4EBF-94B0-39D3496463D9}" presName="rootComposite" presStyleCnt="0"/>
      <dgm:spPr/>
    </dgm:pt>
    <dgm:pt modelId="{F7FC3F3F-D80F-42DE-9DA1-223FFE0E12C5}" type="pres">
      <dgm:prSet presAssocID="{F57C80C3-31BA-4EBF-94B0-39D3496463D9}" presName="rootText" presStyleLbl="node1" presStyleIdx="3" presStyleCnt="4">
        <dgm:presLayoutVars>
          <dgm:chMax/>
          <dgm:chPref val="3"/>
        </dgm:presLayoutVars>
      </dgm:prSet>
      <dgm:spPr/>
    </dgm:pt>
    <dgm:pt modelId="{BFDC359B-BA27-41CE-BC14-D48F6F75CB90}" type="pres">
      <dgm:prSet presAssocID="{F57C80C3-31BA-4EBF-94B0-39D3496463D9}" presName="titleText2" presStyleLbl="fgAcc1" presStyleIdx="3" presStyleCnt="4">
        <dgm:presLayoutVars>
          <dgm:chMax val="0"/>
          <dgm:chPref val="0"/>
        </dgm:presLayoutVars>
      </dgm:prSet>
      <dgm:spPr/>
    </dgm:pt>
    <dgm:pt modelId="{FA887ADB-C257-4E88-ABB4-DD690C188154}" type="pres">
      <dgm:prSet presAssocID="{F57C80C3-31BA-4EBF-94B0-39D3496463D9}" presName="rootConnector" presStyleLbl="node2" presStyleIdx="0" presStyleCnt="0"/>
      <dgm:spPr/>
    </dgm:pt>
    <dgm:pt modelId="{D2456BAF-B3DD-4685-B549-D4B8C514AC5A}" type="pres">
      <dgm:prSet presAssocID="{F57C80C3-31BA-4EBF-94B0-39D3496463D9}" presName="hierChild4" presStyleCnt="0"/>
      <dgm:spPr/>
    </dgm:pt>
    <dgm:pt modelId="{6BE9D03F-63B4-4C2C-9609-718C55E340C7}" type="pres">
      <dgm:prSet presAssocID="{F57C80C3-31BA-4EBF-94B0-39D3496463D9}" presName="hierChild5" presStyleCnt="0"/>
      <dgm:spPr/>
    </dgm:pt>
    <dgm:pt modelId="{4589BD91-A8BC-409F-8DB6-0E924BF135F8}" type="pres">
      <dgm:prSet presAssocID="{7CFAA508-EAB1-4325-A73D-2ACEA179E4B4}" presName="hierChild3" presStyleCnt="0"/>
      <dgm:spPr/>
    </dgm:pt>
    <dgm:pt modelId="{A48FCEFC-028A-48C7-9D12-4E5D98C5E42C}" type="pres">
      <dgm:prSet presAssocID="{21B27BD8-5A8D-4204-9F21-1A586F448231}" presName="Name96" presStyleLbl="parChTrans1D2" presStyleIdx="4" presStyleCnt="6"/>
      <dgm:spPr/>
    </dgm:pt>
    <dgm:pt modelId="{9F4D3127-E622-4A76-A4C2-87B035A87A5B}" type="pres">
      <dgm:prSet presAssocID="{E6402D96-30AC-4643-95AC-1A8636F34601}" presName="hierRoot3" presStyleCnt="0">
        <dgm:presLayoutVars>
          <dgm:hierBranch val="init"/>
        </dgm:presLayoutVars>
      </dgm:prSet>
      <dgm:spPr/>
    </dgm:pt>
    <dgm:pt modelId="{C924E4BE-1F86-4825-86A1-CF87C374B661}" type="pres">
      <dgm:prSet presAssocID="{E6402D96-30AC-4643-95AC-1A8636F34601}" presName="rootComposite3" presStyleCnt="0"/>
      <dgm:spPr/>
    </dgm:pt>
    <dgm:pt modelId="{5A99F425-1EA9-4A3E-B2C9-D0FA38928DB8}" type="pres">
      <dgm:prSet presAssocID="{E6402D96-30AC-4643-95AC-1A8636F34601}" presName="rootText3" presStyleLbl="asst1" presStyleIdx="0" presStyleCnt="2">
        <dgm:presLayoutVars>
          <dgm:chPref val="3"/>
        </dgm:presLayoutVars>
      </dgm:prSet>
      <dgm:spPr/>
    </dgm:pt>
    <dgm:pt modelId="{1D06D778-9725-49BB-8FC5-325057DE3AC3}" type="pres">
      <dgm:prSet presAssocID="{E6402D96-30AC-4643-95AC-1A8636F34601}" presName="titleText3" presStyleLbl="fgAcc2" presStyleIdx="0" presStyleCnt="2">
        <dgm:presLayoutVars>
          <dgm:chMax val="0"/>
          <dgm:chPref val="0"/>
        </dgm:presLayoutVars>
      </dgm:prSet>
      <dgm:spPr/>
    </dgm:pt>
    <dgm:pt modelId="{584335BF-5C22-4DF3-95F8-49D99453D133}" type="pres">
      <dgm:prSet presAssocID="{E6402D96-30AC-4643-95AC-1A8636F34601}" presName="rootConnector3" presStyleLbl="asst1" presStyleIdx="0" presStyleCnt="2"/>
      <dgm:spPr/>
    </dgm:pt>
    <dgm:pt modelId="{EB1AADDB-BFF4-4893-B873-B53F8103F396}" type="pres">
      <dgm:prSet presAssocID="{E6402D96-30AC-4643-95AC-1A8636F34601}" presName="hierChild6" presStyleCnt="0"/>
      <dgm:spPr/>
    </dgm:pt>
    <dgm:pt modelId="{932A161D-DB7A-426C-96BB-FF132F0FEF71}" type="pres">
      <dgm:prSet presAssocID="{E6402D96-30AC-4643-95AC-1A8636F34601}" presName="hierChild7" presStyleCnt="0"/>
      <dgm:spPr/>
    </dgm:pt>
    <dgm:pt modelId="{49610F70-20BB-4FAD-BFEB-5C11A797390E}" type="pres">
      <dgm:prSet presAssocID="{F666D108-2C85-42D2-9733-CE37E2023762}" presName="Name96" presStyleLbl="parChTrans1D2" presStyleIdx="5" presStyleCnt="6"/>
      <dgm:spPr/>
    </dgm:pt>
    <dgm:pt modelId="{ED352DCB-225A-442F-BCA2-B00883A722F3}" type="pres">
      <dgm:prSet presAssocID="{C3402E96-69AF-4B62-82D8-4D00F48AE963}" presName="hierRoot3" presStyleCnt="0">
        <dgm:presLayoutVars>
          <dgm:hierBranch val="init"/>
        </dgm:presLayoutVars>
      </dgm:prSet>
      <dgm:spPr/>
    </dgm:pt>
    <dgm:pt modelId="{B28821D3-5AAA-449A-B718-42101423A5D4}" type="pres">
      <dgm:prSet presAssocID="{C3402E96-69AF-4B62-82D8-4D00F48AE963}" presName="rootComposite3" presStyleCnt="0"/>
      <dgm:spPr/>
    </dgm:pt>
    <dgm:pt modelId="{13D0C237-A8B2-43D0-AD6E-1742C4806465}" type="pres">
      <dgm:prSet presAssocID="{C3402E96-69AF-4B62-82D8-4D00F48AE963}" presName="rootText3" presStyleLbl="asst1" presStyleIdx="1" presStyleCnt="2">
        <dgm:presLayoutVars>
          <dgm:chPref val="3"/>
        </dgm:presLayoutVars>
      </dgm:prSet>
      <dgm:spPr/>
    </dgm:pt>
    <dgm:pt modelId="{8CB5E423-F550-4019-871F-B5E118A5177B}" type="pres">
      <dgm:prSet presAssocID="{C3402E96-69AF-4B62-82D8-4D00F48AE963}" presName="titleText3" presStyleLbl="fgAcc2" presStyleIdx="1" presStyleCnt="2">
        <dgm:presLayoutVars>
          <dgm:chMax val="0"/>
          <dgm:chPref val="0"/>
        </dgm:presLayoutVars>
      </dgm:prSet>
      <dgm:spPr/>
    </dgm:pt>
    <dgm:pt modelId="{6693B9FA-0720-479F-9EC7-5974E73AC4A1}" type="pres">
      <dgm:prSet presAssocID="{C3402E96-69AF-4B62-82D8-4D00F48AE963}" presName="rootConnector3" presStyleLbl="asst1" presStyleIdx="1" presStyleCnt="2"/>
      <dgm:spPr/>
    </dgm:pt>
    <dgm:pt modelId="{67B6CE64-379A-4969-BF72-A20AE4884472}" type="pres">
      <dgm:prSet presAssocID="{C3402E96-69AF-4B62-82D8-4D00F48AE963}" presName="hierChild6" presStyleCnt="0"/>
      <dgm:spPr/>
    </dgm:pt>
    <dgm:pt modelId="{76356E38-7239-43F3-B7B9-DF121D87C946}" type="pres">
      <dgm:prSet presAssocID="{C3402E96-69AF-4B62-82D8-4D00F48AE963}" presName="hierChild7" presStyleCnt="0"/>
      <dgm:spPr/>
    </dgm:pt>
  </dgm:ptLst>
  <dgm:cxnLst>
    <dgm:cxn modelId="{613C9206-E0A6-407B-A5AB-CD9E3B8DE877}" srcId="{7CFAA508-EAB1-4325-A73D-2ACEA179E4B4}" destId="{C3402E96-69AF-4B62-82D8-4D00F48AE963}" srcOrd="5" destOrd="0" parTransId="{F666D108-2C85-42D2-9733-CE37E2023762}" sibTransId="{F3C475B9-D972-4036-8737-92C48907AA93}"/>
    <dgm:cxn modelId="{29B0CF1B-5E82-47C9-A92C-8ECB95E3FEEC}" srcId="{7CFAA508-EAB1-4325-A73D-2ACEA179E4B4}" destId="{90C415DF-4292-4557-8538-AFF9795EFB0E}" srcOrd="2" destOrd="0" parTransId="{C5AADB7D-F896-41D8-86E0-11E4946D67E5}" sibTransId="{7D1489F8-0EAA-48FC-A52D-DB0518EDFCB2}"/>
    <dgm:cxn modelId="{4F78FC25-5362-449E-AF19-FFFCAF4A0029}" type="presOf" srcId="{5FFC95E6-A19C-46C1-BC16-4BEA2EAF7EBC}" destId="{16101845-A618-4356-91EB-A156721F3E34}" srcOrd="0" destOrd="0" presId="urn:microsoft.com/office/officeart/2008/layout/NameandTitleOrganizationalChart"/>
    <dgm:cxn modelId="{F83D4D32-20B6-4BBC-BADC-E31FC9291E29}" type="presOf" srcId="{E6402D96-30AC-4643-95AC-1A8636F34601}" destId="{5A99F425-1EA9-4A3E-B2C9-D0FA38928DB8}" srcOrd="0" destOrd="0" presId="urn:microsoft.com/office/officeart/2008/layout/NameandTitleOrganizationalChart"/>
    <dgm:cxn modelId="{4488FE3B-97CE-4549-AA66-F724068BFC10}" srcId="{E293CED1-B5A9-49D2-AFAD-C024301F8369}" destId="{7CFAA508-EAB1-4325-A73D-2ACEA179E4B4}" srcOrd="0" destOrd="0" parTransId="{96374F46-6B39-4852-B057-3CEEAE2716E9}" sibTransId="{295072D3-B73D-4870-A1EC-E7C4870430E8}"/>
    <dgm:cxn modelId="{A6E87265-73FF-43D2-AFD8-DBEF2C60A3E0}" type="presOf" srcId="{B1E9E9F8-E08E-4D98-83AA-B672B17D0383}" destId="{89F21B12-E21C-4AC7-AE16-DF5DDFF07D55}" srcOrd="1" destOrd="0" presId="urn:microsoft.com/office/officeart/2008/layout/NameandTitleOrganizationalChart"/>
    <dgm:cxn modelId="{F7147146-1BFC-4921-AE66-D8DC65921D56}" type="presOf" srcId="{7D1489F8-0EAA-48FC-A52D-DB0518EDFCB2}" destId="{84EE05FD-350F-4672-B015-8E706D408ED4}" srcOrd="0" destOrd="0" presId="urn:microsoft.com/office/officeart/2008/layout/NameandTitleOrganizationalChart"/>
    <dgm:cxn modelId="{63059967-05D1-49CD-8C25-86224D5AC005}" type="presOf" srcId="{FFB0B488-E094-44D2-9870-2DB31BF9AE44}" destId="{5A577F11-7776-4E5E-8CA0-1333284000E6}" srcOrd="0" destOrd="0" presId="urn:microsoft.com/office/officeart/2008/layout/NameandTitleOrganizationalChart"/>
    <dgm:cxn modelId="{A7234069-FCE7-4D5A-B412-51CDDEF92E37}" type="presOf" srcId="{C4AB0F11-4CA6-4078-9855-3616A6E5B0AF}" destId="{4C3C4242-E156-4DA9-8F7B-1117E238912B}" srcOrd="0" destOrd="0" presId="urn:microsoft.com/office/officeart/2008/layout/NameandTitleOrganizationalChart"/>
    <dgm:cxn modelId="{9A629269-886E-4A9E-A49A-8A9181493AC2}" type="presOf" srcId="{DF497D28-526E-476D-AFB2-D818CA22B577}" destId="{CE4CFDFE-C34D-4930-8D16-6B81D6037A5A}" srcOrd="1" destOrd="0" presId="urn:microsoft.com/office/officeart/2008/layout/NameandTitleOrganizationalChart"/>
    <dgm:cxn modelId="{2885BD69-E99B-43B8-8AFE-062C43FAC7FC}" type="presOf" srcId="{320D2D85-2FBC-4DC8-9DFF-E54AA722C513}" destId="{1D06D778-9725-49BB-8FC5-325057DE3AC3}" srcOrd="0" destOrd="0" presId="urn:microsoft.com/office/officeart/2008/layout/NameandTitleOrganizationalChart"/>
    <dgm:cxn modelId="{E7D93F4C-2CF8-4D37-85AE-1FA322E8ED52}" type="presOf" srcId="{C5AADB7D-F896-41D8-86E0-11E4946D67E5}" destId="{E3DB9741-7B59-4ADE-BF50-1A5B17A8CE3F}" srcOrd="0" destOrd="0" presId="urn:microsoft.com/office/officeart/2008/layout/NameandTitleOrganizationalChart"/>
    <dgm:cxn modelId="{FBCFBF6E-51E8-4E71-95C0-762B0C51230D}" type="presOf" srcId="{2AFA5994-6E6E-4251-9CDA-9456BCA03E1C}" destId="{F9BEC2C4-B325-41BE-B6A3-32A403AC7170}" srcOrd="0" destOrd="0" presId="urn:microsoft.com/office/officeart/2008/layout/NameandTitleOrganizationalChart"/>
    <dgm:cxn modelId="{68B46670-56AA-4705-B365-3425661381EC}" type="presOf" srcId="{B6DE40DB-6C88-4BA8-A537-FC46362D9095}" destId="{BFDC359B-BA27-41CE-BC14-D48F6F75CB90}" srcOrd="0" destOrd="0" presId="urn:microsoft.com/office/officeart/2008/layout/NameandTitleOrganizationalChart"/>
    <dgm:cxn modelId="{4FE7E950-4680-4575-AD31-9A986727AEA2}" type="presOf" srcId="{E293CED1-B5A9-49D2-AFAD-C024301F8369}" destId="{8CE38C69-EB96-4651-9B3E-53748AE5FC6C}" srcOrd="0" destOrd="0" presId="urn:microsoft.com/office/officeart/2008/layout/NameandTitleOrganizationalChart"/>
    <dgm:cxn modelId="{825A8E73-0674-4298-A77E-737E8338A824}" type="presOf" srcId="{C3402E96-69AF-4B62-82D8-4D00F48AE963}" destId="{6693B9FA-0720-479F-9EC7-5974E73AC4A1}" srcOrd="1" destOrd="0" presId="urn:microsoft.com/office/officeart/2008/layout/NameandTitleOrganizationalChart"/>
    <dgm:cxn modelId="{817B7B7E-4259-4D8D-813C-994473669FA3}" srcId="{7CFAA508-EAB1-4325-A73D-2ACEA179E4B4}" destId="{DF497D28-526E-476D-AFB2-D818CA22B577}" srcOrd="3" destOrd="0" parTransId="{2AFA5994-6E6E-4251-9CDA-9456BCA03E1C}" sibTransId="{FFB0B488-E094-44D2-9870-2DB31BF9AE44}"/>
    <dgm:cxn modelId="{3354A882-5C63-48C1-9CA2-A8B96B9C2163}" type="presOf" srcId="{C3402E96-69AF-4B62-82D8-4D00F48AE963}" destId="{13D0C237-A8B2-43D0-AD6E-1742C4806465}" srcOrd="0" destOrd="0" presId="urn:microsoft.com/office/officeart/2008/layout/NameandTitleOrganizationalChart"/>
    <dgm:cxn modelId="{8C88BA8A-253E-472E-894F-0359BE996007}" type="presOf" srcId="{295072D3-B73D-4870-A1EC-E7C4870430E8}" destId="{0FF21C90-A7FA-40DF-BAF1-07732493166F}" srcOrd="0" destOrd="0" presId="urn:microsoft.com/office/officeart/2008/layout/NameandTitleOrganizationalChart"/>
    <dgm:cxn modelId="{123FF88A-46C1-4AE1-996B-0CB351B451F4}" type="presOf" srcId="{7CFAA508-EAB1-4325-A73D-2ACEA179E4B4}" destId="{EAECC0AD-5679-47BB-8159-686619419F49}" srcOrd="0" destOrd="0" presId="urn:microsoft.com/office/officeart/2008/layout/NameandTitleOrganizationalChart"/>
    <dgm:cxn modelId="{9CD5DA8C-66FF-4CAD-9543-8D9259650F1A}" type="presOf" srcId="{F666D108-2C85-42D2-9733-CE37E2023762}" destId="{49610F70-20BB-4FAD-BFEB-5C11A797390E}" srcOrd="0" destOrd="0" presId="urn:microsoft.com/office/officeart/2008/layout/NameandTitleOrganizationalChart"/>
    <dgm:cxn modelId="{935396A2-48A0-43F5-9F3D-77DBD7CB4E28}" type="presOf" srcId="{21B27BD8-5A8D-4204-9F21-1A586F448231}" destId="{A48FCEFC-028A-48C7-9D12-4E5D98C5E42C}" srcOrd="0" destOrd="0" presId="urn:microsoft.com/office/officeart/2008/layout/NameandTitleOrganizationalChart"/>
    <dgm:cxn modelId="{819B8DA7-E74F-4763-8F09-0B8C09FE572F}" type="presOf" srcId="{B1E9E9F8-E08E-4D98-83AA-B672B17D0383}" destId="{F725E242-9FB8-4564-98BE-C2B511EDB45A}" srcOrd="0" destOrd="0" presId="urn:microsoft.com/office/officeart/2008/layout/NameandTitleOrganizationalChart"/>
    <dgm:cxn modelId="{A49ACBAD-6EAA-4475-86E2-719F3DBE4271}" srcId="{7CFAA508-EAB1-4325-A73D-2ACEA179E4B4}" destId="{B1E9E9F8-E08E-4D98-83AA-B672B17D0383}" srcOrd="1" destOrd="0" parTransId="{F7AA5CCE-FE0D-41BA-AC35-98E8D0C2653E}" sibTransId="{5FFC95E6-A19C-46C1-BC16-4BEA2EAF7EBC}"/>
    <dgm:cxn modelId="{A516E6B3-8BE6-4C95-866D-2332B0CA984B}" type="presOf" srcId="{F57C80C3-31BA-4EBF-94B0-39D3496463D9}" destId="{FA887ADB-C257-4E88-ABB4-DD690C188154}" srcOrd="1" destOrd="0" presId="urn:microsoft.com/office/officeart/2008/layout/NameandTitleOrganizationalChart"/>
    <dgm:cxn modelId="{7BBF25B4-5A43-4B3A-B7F0-0B063D1E310D}" srcId="{7CFAA508-EAB1-4325-A73D-2ACEA179E4B4}" destId="{E6402D96-30AC-4643-95AC-1A8636F34601}" srcOrd="0" destOrd="0" parTransId="{21B27BD8-5A8D-4204-9F21-1A586F448231}" sibTransId="{320D2D85-2FBC-4DC8-9DFF-E54AA722C513}"/>
    <dgm:cxn modelId="{D79ED1BB-218C-4D38-AF9A-E2BB34C90C30}" type="presOf" srcId="{F3C475B9-D972-4036-8737-92C48907AA93}" destId="{8CB5E423-F550-4019-871F-B5E118A5177B}" srcOrd="0" destOrd="0" presId="urn:microsoft.com/office/officeart/2008/layout/NameandTitleOrganizationalChart"/>
    <dgm:cxn modelId="{308543C1-CFF5-4959-8E8D-0B0A57AEE79A}" type="presOf" srcId="{F7AA5CCE-FE0D-41BA-AC35-98E8D0C2653E}" destId="{0B9224BE-71E0-4F45-A79C-E181B98D93BE}" srcOrd="0" destOrd="0" presId="urn:microsoft.com/office/officeart/2008/layout/NameandTitleOrganizationalChart"/>
    <dgm:cxn modelId="{1D896FC2-FD9F-4384-B0A8-C5583B1719D1}" type="presOf" srcId="{90C415DF-4292-4557-8538-AFF9795EFB0E}" destId="{D36C0C50-F574-489F-9CF8-A189F70435B3}" srcOrd="0" destOrd="0" presId="urn:microsoft.com/office/officeart/2008/layout/NameandTitleOrganizationalChart"/>
    <dgm:cxn modelId="{195F5DCA-5D20-4C4F-8F9E-D825BFE4F24C}" type="presOf" srcId="{F57C80C3-31BA-4EBF-94B0-39D3496463D9}" destId="{F7FC3F3F-D80F-42DE-9DA1-223FFE0E12C5}" srcOrd="0" destOrd="0" presId="urn:microsoft.com/office/officeart/2008/layout/NameandTitleOrganizationalChart"/>
    <dgm:cxn modelId="{5A81CECA-708B-4723-8D92-367913DEF98D}" srcId="{7CFAA508-EAB1-4325-A73D-2ACEA179E4B4}" destId="{F57C80C3-31BA-4EBF-94B0-39D3496463D9}" srcOrd="4" destOrd="0" parTransId="{C4AB0F11-4CA6-4078-9855-3616A6E5B0AF}" sibTransId="{B6DE40DB-6C88-4BA8-A537-FC46362D9095}"/>
    <dgm:cxn modelId="{D01F9CD7-99A3-4507-BB05-1BBD1A51FFBD}" type="presOf" srcId="{E6402D96-30AC-4643-95AC-1A8636F34601}" destId="{584335BF-5C22-4DF3-95F8-49D99453D133}" srcOrd="1" destOrd="0" presId="urn:microsoft.com/office/officeart/2008/layout/NameandTitleOrganizationalChart"/>
    <dgm:cxn modelId="{0C4BB8E7-095B-4030-A633-05A95D00B32D}" type="presOf" srcId="{7CFAA508-EAB1-4325-A73D-2ACEA179E4B4}" destId="{6F1BA2B2-EE14-4CED-8F06-D878374E69F6}" srcOrd="1" destOrd="0" presId="urn:microsoft.com/office/officeart/2008/layout/NameandTitleOrganizationalChart"/>
    <dgm:cxn modelId="{CCC103FB-F3D4-4B6E-AE08-BBF7D5103BB8}" type="presOf" srcId="{DF497D28-526E-476D-AFB2-D818CA22B577}" destId="{7002CCBE-21D2-4CC1-92D0-DB50FC31FD4A}" srcOrd="0" destOrd="0" presId="urn:microsoft.com/office/officeart/2008/layout/NameandTitleOrganizationalChart"/>
    <dgm:cxn modelId="{895042FE-1B96-4081-8705-0D285C9A85C5}" type="presOf" srcId="{90C415DF-4292-4557-8538-AFF9795EFB0E}" destId="{3AD58E0A-D343-4930-8623-FCFFB87601B9}" srcOrd="1" destOrd="0" presId="urn:microsoft.com/office/officeart/2008/layout/NameandTitleOrganizationalChart"/>
    <dgm:cxn modelId="{C0ABA43F-883D-4690-AC37-DD0D2521EE81}" type="presParOf" srcId="{8CE38C69-EB96-4651-9B3E-53748AE5FC6C}" destId="{5C0A1056-0DED-45C9-8611-503BDAD206AC}" srcOrd="0" destOrd="0" presId="urn:microsoft.com/office/officeart/2008/layout/NameandTitleOrganizationalChart"/>
    <dgm:cxn modelId="{890064A7-971B-4436-B06A-A173F40C345C}" type="presParOf" srcId="{5C0A1056-0DED-45C9-8611-503BDAD206AC}" destId="{13F7DB04-BCA7-4FCC-8599-A18B09CE8B7F}" srcOrd="0" destOrd="0" presId="urn:microsoft.com/office/officeart/2008/layout/NameandTitleOrganizationalChart"/>
    <dgm:cxn modelId="{0AF8D71D-6DD8-4237-8A35-37CA1B806383}" type="presParOf" srcId="{13F7DB04-BCA7-4FCC-8599-A18B09CE8B7F}" destId="{EAECC0AD-5679-47BB-8159-686619419F49}" srcOrd="0" destOrd="0" presId="urn:microsoft.com/office/officeart/2008/layout/NameandTitleOrganizationalChart"/>
    <dgm:cxn modelId="{521E8252-8C73-4D6A-ABB4-DA33BF5F6ACC}" type="presParOf" srcId="{13F7DB04-BCA7-4FCC-8599-A18B09CE8B7F}" destId="{0FF21C90-A7FA-40DF-BAF1-07732493166F}" srcOrd="1" destOrd="0" presId="urn:microsoft.com/office/officeart/2008/layout/NameandTitleOrganizationalChart"/>
    <dgm:cxn modelId="{EFBFF28F-38FB-4E7C-9924-76517E0E0CA8}" type="presParOf" srcId="{13F7DB04-BCA7-4FCC-8599-A18B09CE8B7F}" destId="{6F1BA2B2-EE14-4CED-8F06-D878374E69F6}" srcOrd="2" destOrd="0" presId="urn:microsoft.com/office/officeart/2008/layout/NameandTitleOrganizationalChart"/>
    <dgm:cxn modelId="{11FF860E-022D-4F39-9C28-E707F1307CB8}" type="presParOf" srcId="{5C0A1056-0DED-45C9-8611-503BDAD206AC}" destId="{23E6FE94-17E2-4480-A6BD-921B2EF06F7A}" srcOrd="1" destOrd="0" presId="urn:microsoft.com/office/officeart/2008/layout/NameandTitleOrganizationalChart"/>
    <dgm:cxn modelId="{E0142A85-C35F-45B4-99EF-4DDFE9EAFA71}" type="presParOf" srcId="{23E6FE94-17E2-4480-A6BD-921B2EF06F7A}" destId="{0B9224BE-71E0-4F45-A79C-E181B98D93BE}" srcOrd="0" destOrd="0" presId="urn:microsoft.com/office/officeart/2008/layout/NameandTitleOrganizationalChart"/>
    <dgm:cxn modelId="{4FB532D5-B9F3-4FCB-BF48-C6153C7DB664}" type="presParOf" srcId="{23E6FE94-17E2-4480-A6BD-921B2EF06F7A}" destId="{C9F063B1-EA72-4429-B7A6-A71E4884C9F7}" srcOrd="1" destOrd="0" presId="urn:microsoft.com/office/officeart/2008/layout/NameandTitleOrganizationalChart"/>
    <dgm:cxn modelId="{E29974BA-D5A5-4494-B9C5-588D7296CFB6}" type="presParOf" srcId="{C9F063B1-EA72-4429-B7A6-A71E4884C9F7}" destId="{4844CC2B-9FE2-4DB3-B04A-4111FCFE52B2}" srcOrd="0" destOrd="0" presId="urn:microsoft.com/office/officeart/2008/layout/NameandTitleOrganizationalChart"/>
    <dgm:cxn modelId="{5A1812F4-6DDF-46A6-93AA-EF5E39AD9AF8}" type="presParOf" srcId="{4844CC2B-9FE2-4DB3-B04A-4111FCFE52B2}" destId="{F725E242-9FB8-4564-98BE-C2B511EDB45A}" srcOrd="0" destOrd="0" presId="urn:microsoft.com/office/officeart/2008/layout/NameandTitleOrganizationalChart"/>
    <dgm:cxn modelId="{F8623DC9-6F5A-4A25-9698-8BFD7850FB18}" type="presParOf" srcId="{4844CC2B-9FE2-4DB3-B04A-4111FCFE52B2}" destId="{16101845-A618-4356-91EB-A156721F3E34}" srcOrd="1" destOrd="0" presId="urn:microsoft.com/office/officeart/2008/layout/NameandTitleOrganizationalChart"/>
    <dgm:cxn modelId="{8CE1D02B-5371-49AF-B676-03BDB48E4099}" type="presParOf" srcId="{4844CC2B-9FE2-4DB3-B04A-4111FCFE52B2}" destId="{89F21B12-E21C-4AC7-AE16-DF5DDFF07D55}" srcOrd="2" destOrd="0" presId="urn:microsoft.com/office/officeart/2008/layout/NameandTitleOrganizationalChart"/>
    <dgm:cxn modelId="{36DFC508-7B96-467B-859C-726188E78C64}" type="presParOf" srcId="{C9F063B1-EA72-4429-B7A6-A71E4884C9F7}" destId="{9485BE15-DF5F-4EEC-BA14-9C6C094B6C3E}" srcOrd="1" destOrd="0" presId="urn:microsoft.com/office/officeart/2008/layout/NameandTitleOrganizationalChart"/>
    <dgm:cxn modelId="{49970944-C634-4B4A-9A18-6FAAE06C44F5}" type="presParOf" srcId="{C9F063B1-EA72-4429-B7A6-A71E4884C9F7}" destId="{EFB92109-CFE8-4C21-8EBE-1B4133F9BA05}" srcOrd="2" destOrd="0" presId="urn:microsoft.com/office/officeart/2008/layout/NameandTitleOrganizationalChart"/>
    <dgm:cxn modelId="{85642CEE-D94A-4784-A2D2-6394A1D1849F}" type="presParOf" srcId="{23E6FE94-17E2-4480-A6BD-921B2EF06F7A}" destId="{E3DB9741-7B59-4ADE-BF50-1A5B17A8CE3F}" srcOrd="2" destOrd="0" presId="urn:microsoft.com/office/officeart/2008/layout/NameandTitleOrganizationalChart"/>
    <dgm:cxn modelId="{C042284B-55C1-49E2-889D-38E1876599D6}" type="presParOf" srcId="{23E6FE94-17E2-4480-A6BD-921B2EF06F7A}" destId="{649D86F1-2884-4F38-88F7-DFD7795978EB}" srcOrd="3" destOrd="0" presId="urn:microsoft.com/office/officeart/2008/layout/NameandTitleOrganizationalChart"/>
    <dgm:cxn modelId="{013C4ECA-0392-4F3C-BA36-BBCB8B4EEF32}" type="presParOf" srcId="{649D86F1-2884-4F38-88F7-DFD7795978EB}" destId="{E4FB64C0-43FF-41AA-84C4-42D166F09BE6}" srcOrd="0" destOrd="0" presId="urn:microsoft.com/office/officeart/2008/layout/NameandTitleOrganizationalChart"/>
    <dgm:cxn modelId="{22BC89AD-D3A6-46C0-A0F3-702C83DE5758}" type="presParOf" srcId="{E4FB64C0-43FF-41AA-84C4-42D166F09BE6}" destId="{D36C0C50-F574-489F-9CF8-A189F70435B3}" srcOrd="0" destOrd="0" presId="urn:microsoft.com/office/officeart/2008/layout/NameandTitleOrganizationalChart"/>
    <dgm:cxn modelId="{559C02F5-56AE-4809-874F-539E8D44D22F}" type="presParOf" srcId="{E4FB64C0-43FF-41AA-84C4-42D166F09BE6}" destId="{84EE05FD-350F-4672-B015-8E706D408ED4}" srcOrd="1" destOrd="0" presId="urn:microsoft.com/office/officeart/2008/layout/NameandTitleOrganizationalChart"/>
    <dgm:cxn modelId="{1688DF34-9C8F-4D4C-A994-E82004BC6226}" type="presParOf" srcId="{E4FB64C0-43FF-41AA-84C4-42D166F09BE6}" destId="{3AD58E0A-D343-4930-8623-FCFFB87601B9}" srcOrd="2" destOrd="0" presId="urn:microsoft.com/office/officeart/2008/layout/NameandTitleOrganizationalChart"/>
    <dgm:cxn modelId="{BAF9B306-F1F0-4A12-800A-33ACA3AB8AE6}" type="presParOf" srcId="{649D86F1-2884-4F38-88F7-DFD7795978EB}" destId="{61C2CA64-FA94-4903-B23C-4DCD560C7F3A}" srcOrd="1" destOrd="0" presId="urn:microsoft.com/office/officeart/2008/layout/NameandTitleOrganizationalChart"/>
    <dgm:cxn modelId="{C7DCA022-BC15-46CE-8753-A1F96491BEE4}" type="presParOf" srcId="{649D86F1-2884-4F38-88F7-DFD7795978EB}" destId="{4636A3EF-4080-496F-8A74-5D55D2B51F7C}" srcOrd="2" destOrd="0" presId="urn:microsoft.com/office/officeart/2008/layout/NameandTitleOrganizationalChart"/>
    <dgm:cxn modelId="{3FDD1E74-E904-4CA4-BB6E-39577D8B00EB}" type="presParOf" srcId="{23E6FE94-17E2-4480-A6BD-921B2EF06F7A}" destId="{F9BEC2C4-B325-41BE-B6A3-32A403AC7170}" srcOrd="4" destOrd="0" presId="urn:microsoft.com/office/officeart/2008/layout/NameandTitleOrganizationalChart"/>
    <dgm:cxn modelId="{3F06F2E7-DB67-420B-980F-A88A07D00EEC}" type="presParOf" srcId="{23E6FE94-17E2-4480-A6BD-921B2EF06F7A}" destId="{0EBE191A-BCC0-401D-BECB-9B6D07FC1A91}" srcOrd="5" destOrd="0" presId="urn:microsoft.com/office/officeart/2008/layout/NameandTitleOrganizationalChart"/>
    <dgm:cxn modelId="{3EDF132F-FDF1-4EBE-ADEE-CCCEF4BC1626}" type="presParOf" srcId="{0EBE191A-BCC0-401D-BECB-9B6D07FC1A91}" destId="{D7BE2512-4030-456D-91E0-F62DAFC4D89C}" srcOrd="0" destOrd="0" presId="urn:microsoft.com/office/officeart/2008/layout/NameandTitleOrganizationalChart"/>
    <dgm:cxn modelId="{0DABE9CF-5335-4551-B28E-4C5DD571B57B}" type="presParOf" srcId="{D7BE2512-4030-456D-91E0-F62DAFC4D89C}" destId="{7002CCBE-21D2-4CC1-92D0-DB50FC31FD4A}" srcOrd="0" destOrd="0" presId="urn:microsoft.com/office/officeart/2008/layout/NameandTitleOrganizationalChart"/>
    <dgm:cxn modelId="{C682E368-56DB-4B79-B9E4-C0BB3D4B809F}" type="presParOf" srcId="{D7BE2512-4030-456D-91E0-F62DAFC4D89C}" destId="{5A577F11-7776-4E5E-8CA0-1333284000E6}" srcOrd="1" destOrd="0" presId="urn:microsoft.com/office/officeart/2008/layout/NameandTitleOrganizationalChart"/>
    <dgm:cxn modelId="{19804F5F-B69D-4D2F-B46B-1DA5A2A33D2A}" type="presParOf" srcId="{D7BE2512-4030-456D-91E0-F62DAFC4D89C}" destId="{CE4CFDFE-C34D-4930-8D16-6B81D6037A5A}" srcOrd="2" destOrd="0" presId="urn:microsoft.com/office/officeart/2008/layout/NameandTitleOrganizationalChart"/>
    <dgm:cxn modelId="{FA1A0C0E-EED1-432B-90FE-9E3A78402805}" type="presParOf" srcId="{0EBE191A-BCC0-401D-BECB-9B6D07FC1A91}" destId="{0D9C0CFE-617C-441E-8C3A-B86499D022B5}" srcOrd="1" destOrd="0" presId="urn:microsoft.com/office/officeart/2008/layout/NameandTitleOrganizationalChart"/>
    <dgm:cxn modelId="{E4A56AA2-68E1-4A9C-8847-3F16227C505B}" type="presParOf" srcId="{0EBE191A-BCC0-401D-BECB-9B6D07FC1A91}" destId="{31E2F1CB-4589-434C-B0D1-7709CCBE6D3A}" srcOrd="2" destOrd="0" presId="urn:microsoft.com/office/officeart/2008/layout/NameandTitleOrganizationalChart"/>
    <dgm:cxn modelId="{88518A25-93AE-468F-B0E7-EBCB8A63FD98}" type="presParOf" srcId="{23E6FE94-17E2-4480-A6BD-921B2EF06F7A}" destId="{4C3C4242-E156-4DA9-8F7B-1117E238912B}" srcOrd="6" destOrd="0" presId="urn:microsoft.com/office/officeart/2008/layout/NameandTitleOrganizationalChart"/>
    <dgm:cxn modelId="{29E11E77-6844-4D05-BBAD-65BDD2F551C2}" type="presParOf" srcId="{23E6FE94-17E2-4480-A6BD-921B2EF06F7A}" destId="{50AA122D-E4FC-47D8-B2AA-3443FA24880C}" srcOrd="7" destOrd="0" presId="urn:microsoft.com/office/officeart/2008/layout/NameandTitleOrganizationalChart"/>
    <dgm:cxn modelId="{F7F9EC02-7978-435B-91AC-92374179919F}" type="presParOf" srcId="{50AA122D-E4FC-47D8-B2AA-3443FA24880C}" destId="{6B0F156B-44CA-486C-B95A-D2F88A82504B}" srcOrd="0" destOrd="0" presId="urn:microsoft.com/office/officeart/2008/layout/NameandTitleOrganizationalChart"/>
    <dgm:cxn modelId="{A08A55BB-BBE5-4134-9DC8-1821101249B7}" type="presParOf" srcId="{6B0F156B-44CA-486C-B95A-D2F88A82504B}" destId="{F7FC3F3F-D80F-42DE-9DA1-223FFE0E12C5}" srcOrd="0" destOrd="0" presId="urn:microsoft.com/office/officeart/2008/layout/NameandTitleOrganizationalChart"/>
    <dgm:cxn modelId="{700FEFA5-57E9-4088-98DE-05B2555061FC}" type="presParOf" srcId="{6B0F156B-44CA-486C-B95A-D2F88A82504B}" destId="{BFDC359B-BA27-41CE-BC14-D48F6F75CB90}" srcOrd="1" destOrd="0" presId="urn:microsoft.com/office/officeart/2008/layout/NameandTitleOrganizationalChart"/>
    <dgm:cxn modelId="{74C892A7-BA7B-46E6-9574-4E6A30D0A287}" type="presParOf" srcId="{6B0F156B-44CA-486C-B95A-D2F88A82504B}" destId="{FA887ADB-C257-4E88-ABB4-DD690C188154}" srcOrd="2" destOrd="0" presId="urn:microsoft.com/office/officeart/2008/layout/NameandTitleOrganizationalChart"/>
    <dgm:cxn modelId="{34D69A43-9C42-45D4-BE3A-5E55EBAF0670}" type="presParOf" srcId="{50AA122D-E4FC-47D8-B2AA-3443FA24880C}" destId="{D2456BAF-B3DD-4685-B549-D4B8C514AC5A}" srcOrd="1" destOrd="0" presId="urn:microsoft.com/office/officeart/2008/layout/NameandTitleOrganizationalChart"/>
    <dgm:cxn modelId="{312D537D-3770-4CEA-BCF1-B53647AFF17E}" type="presParOf" srcId="{50AA122D-E4FC-47D8-B2AA-3443FA24880C}" destId="{6BE9D03F-63B4-4C2C-9609-718C55E340C7}" srcOrd="2" destOrd="0" presId="urn:microsoft.com/office/officeart/2008/layout/NameandTitleOrganizationalChart"/>
    <dgm:cxn modelId="{ADD5B142-3F38-403E-A410-F366D9EA9385}" type="presParOf" srcId="{5C0A1056-0DED-45C9-8611-503BDAD206AC}" destId="{4589BD91-A8BC-409F-8DB6-0E924BF135F8}" srcOrd="2" destOrd="0" presId="urn:microsoft.com/office/officeart/2008/layout/NameandTitleOrganizationalChart"/>
    <dgm:cxn modelId="{4CE24809-0533-4203-A326-2969F1ED8E0A}" type="presParOf" srcId="{4589BD91-A8BC-409F-8DB6-0E924BF135F8}" destId="{A48FCEFC-028A-48C7-9D12-4E5D98C5E42C}" srcOrd="0" destOrd="0" presId="urn:microsoft.com/office/officeart/2008/layout/NameandTitleOrganizationalChart"/>
    <dgm:cxn modelId="{DC4CF8BC-FF23-45C8-8C77-7DD16E2B2BA5}" type="presParOf" srcId="{4589BD91-A8BC-409F-8DB6-0E924BF135F8}" destId="{9F4D3127-E622-4A76-A4C2-87B035A87A5B}" srcOrd="1" destOrd="0" presId="urn:microsoft.com/office/officeart/2008/layout/NameandTitleOrganizationalChart"/>
    <dgm:cxn modelId="{6321CD43-D12C-4A6B-BE58-2917ABEDC9B9}" type="presParOf" srcId="{9F4D3127-E622-4A76-A4C2-87B035A87A5B}" destId="{C924E4BE-1F86-4825-86A1-CF87C374B661}" srcOrd="0" destOrd="0" presId="urn:microsoft.com/office/officeart/2008/layout/NameandTitleOrganizationalChart"/>
    <dgm:cxn modelId="{691BEE3B-D9DB-4912-910E-4E46BDAAEC7A}" type="presParOf" srcId="{C924E4BE-1F86-4825-86A1-CF87C374B661}" destId="{5A99F425-1EA9-4A3E-B2C9-D0FA38928DB8}" srcOrd="0" destOrd="0" presId="urn:microsoft.com/office/officeart/2008/layout/NameandTitleOrganizationalChart"/>
    <dgm:cxn modelId="{E7B1B91D-99E3-41A3-875E-1FDABB9A8E1A}" type="presParOf" srcId="{C924E4BE-1F86-4825-86A1-CF87C374B661}" destId="{1D06D778-9725-49BB-8FC5-325057DE3AC3}" srcOrd="1" destOrd="0" presId="urn:microsoft.com/office/officeart/2008/layout/NameandTitleOrganizationalChart"/>
    <dgm:cxn modelId="{1BED1772-25F1-4996-996E-FDA6983F7FB7}" type="presParOf" srcId="{C924E4BE-1F86-4825-86A1-CF87C374B661}" destId="{584335BF-5C22-4DF3-95F8-49D99453D133}" srcOrd="2" destOrd="0" presId="urn:microsoft.com/office/officeart/2008/layout/NameandTitleOrganizationalChart"/>
    <dgm:cxn modelId="{FD10DD20-E24A-439E-89F4-6C45CC114982}" type="presParOf" srcId="{9F4D3127-E622-4A76-A4C2-87B035A87A5B}" destId="{EB1AADDB-BFF4-4893-B873-B53F8103F396}" srcOrd="1" destOrd="0" presId="urn:microsoft.com/office/officeart/2008/layout/NameandTitleOrganizationalChart"/>
    <dgm:cxn modelId="{772E36E3-2DB7-4B05-B6BA-A3D72016AFB1}" type="presParOf" srcId="{9F4D3127-E622-4A76-A4C2-87B035A87A5B}" destId="{932A161D-DB7A-426C-96BB-FF132F0FEF71}" srcOrd="2" destOrd="0" presId="urn:microsoft.com/office/officeart/2008/layout/NameandTitleOrganizationalChart"/>
    <dgm:cxn modelId="{15AA1496-C51F-4A29-9353-6E657BD81342}" type="presParOf" srcId="{4589BD91-A8BC-409F-8DB6-0E924BF135F8}" destId="{49610F70-20BB-4FAD-BFEB-5C11A797390E}" srcOrd="2" destOrd="0" presId="urn:microsoft.com/office/officeart/2008/layout/NameandTitleOrganizationalChart"/>
    <dgm:cxn modelId="{DB287F45-6C11-43F1-9E73-57F3D9C1A13B}" type="presParOf" srcId="{4589BD91-A8BC-409F-8DB6-0E924BF135F8}" destId="{ED352DCB-225A-442F-BCA2-B00883A722F3}" srcOrd="3" destOrd="0" presId="urn:microsoft.com/office/officeart/2008/layout/NameandTitleOrganizationalChart"/>
    <dgm:cxn modelId="{039BB6CE-65AB-4436-9E19-B30BD7A245C8}" type="presParOf" srcId="{ED352DCB-225A-442F-BCA2-B00883A722F3}" destId="{B28821D3-5AAA-449A-B718-42101423A5D4}" srcOrd="0" destOrd="0" presId="urn:microsoft.com/office/officeart/2008/layout/NameandTitleOrganizationalChart"/>
    <dgm:cxn modelId="{3470CE79-C49E-4AE3-9B3D-429474422481}" type="presParOf" srcId="{B28821D3-5AAA-449A-B718-42101423A5D4}" destId="{13D0C237-A8B2-43D0-AD6E-1742C4806465}" srcOrd="0" destOrd="0" presId="urn:microsoft.com/office/officeart/2008/layout/NameandTitleOrganizationalChart"/>
    <dgm:cxn modelId="{B34C36A9-B1FE-4F5E-BEAC-7C3C8351E434}" type="presParOf" srcId="{B28821D3-5AAA-449A-B718-42101423A5D4}" destId="{8CB5E423-F550-4019-871F-B5E118A5177B}" srcOrd="1" destOrd="0" presId="urn:microsoft.com/office/officeart/2008/layout/NameandTitleOrganizationalChart"/>
    <dgm:cxn modelId="{027B4A4B-0E4F-45C6-A367-0213B9A7BB7C}" type="presParOf" srcId="{B28821D3-5AAA-449A-B718-42101423A5D4}" destId="{6693B9FA-0720-479F-9EC7-5974E73AC4A1}" srcOrd="2" destOrd="0" presId="urn:microsoft.com/office/officeart/2008/layout/NameandTitleOrganizationalChart"/>
    <dgm:cxn modelId="{80431FAA-5BF4-46A0-A92F-7333A471C296}" type="presParOf" srcId="{ED352DCB-225A-442F-BCA2-B00883A722F3}" destId="{67B6CE64-379A-4969-BF72-A20AE4884472}" srcOrd="1" destOrd="0" presId="urn:microsoft.com/office/officeart/2008/layout/NameandTitleOrganizationalChart"/>
    <dgm:cxn modelId="{1AB78E46-4507-48F5-97E2-3EFD90475522}" type="presParOf" srcId="{ED352DCB-225A-442F-BCA2-B00883A722F3}" destId="{76356E38-7239-43F3-B7B9-DF121D87C946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10F70-20BB-4FAD-BFEB-5C11A797390E}">
      <dsp:nvSpPr>
        <dsp:cNvPr id="0" name=""/>
        <dsp:cNvSpPr/>
      </dsp:nvSpPr>
      <dsp:spPr>
        <a:xfrm>
          <a:off x="3277894" y="1411268"/>
          <a:ext cx="218321" cy="7132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3243"/>
              </a:lnTo>
              <a:lnTo>
                <a:pt x="218321" y="713243"/>
              </a:lnTo>
            </a:path>
          </a:pathLst>
        </a:custGeom>
        <a:noFill/>
        <a:ln w="12700" cap="flat" cmpd="sng" algn="ctr">
          <a:solidFill>
            <a:srgbClr val="D9DF2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8FCEFC-028A-48C7-9D12-4E5D98C5E42C}">
      <dsp:nvSpPr>
        <dsp:cNvPr id="0" name=""/>
        <dsp:cNvSpPr/>
      </dsp:nvSpPr>
      <dsp:spPr>
        <a:xfrm>
          <a:off x="3059573" y="1411268"/>
          <a:ext cx="218321" cy="713243"/>
        </a:xfrm>
        <a:custGeom>
          <a:avLst/>
          <a:gdLst/>
          <a:ahLst/>
          <a:cxnLst/>
          <a:rect l="0" t="0" r="0" b="0"/>
          <a:pathLst>
            <a:path>
              <a:moveTo>
                <a:pt x="218321" y="0"/>
              </a:moveTo>
              <a:lnTo>
                <a:pt x="218321" y="713243"/>
              </a:lnTo>
              <a:lnTo>
                <a:pt x="0" y="713243"/>
              </a:lnTo>
            </a:path>
          </a:pathLst>
        </a:custGeom>
        <a:noFill/>
        <a:ln w="12700" cap="flat" cmpd="sng" algn="ctr">
          <a:solidFill>
            <a:srgbClr val="D9DF2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3C4242-E156-4DA9-8F7B-1117E238912B}">
      <dsp:nvSpPr>
        <dsp:cNvPr id="0" name=""/>
        <dsp:cNvSpPr/>
      </dsp:nvSpPr>
      <dsp:spPr>
        <a:xfrm>
          <a:off x="3277894" y="1411268"/>
          <a:ext cx="2572197" cy="14264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2073"/>
              </a:lnTo>
              <a:lnTo>
                <a:pt x="2572197" y="1272073"/>
              </a:lnTo>
              <a:lnTo>
                <a:pt x="2572197" y="1426487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BEC2C4-B325-41BE-B6A3-32A403AC7170}">
      <dsp:nvSpPr>
        <dsp:cNvPr id="0" name=""/>
        <dsp:cNvSpPr/>
      </dsp:nvSpPr>
      <dsp:spPr>
        <a:xfrm>
          <a:off x="3277894" y="1411268"/>
          <a:ext cx="857399" cy="14264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2073"/>
              </a:lnTo>
              <a:lnTo>
                <a:pt x="857399" y="1272073"/>
              </a:lnTo>
              <a:lnTo>
                <a:pt x="857399" y="1426487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DB9741-7B59-4ADE-BF50-1A5B17A8CE3F}">
      <dsp:nvSpPr>
        <dsp:cNvPr id="0" name=""/>
        <dsp:cNvSpPr/>
      </dsp:nvSpPr>
      <dsp:spPr>
        <a:xfrm>
          <a:off x="2420495" y="1411268"/>
          <a:ext cx="857399" cy="1426487"/>
        </a:xfrm>
        <a:custGeom>
          <a:avLst/>
          <a:gdLst/>
          <a:ahLst/>
          <a:cxnLst/>
          <a:rect l="0" t="0" r="0" b="0"/>
          <a:pathLst>
            <a:path>
              <a:moveTo>
                <a:pt x="857399" y="0"/>
              </a:moveTo>
              <a:lnTo>
                <a:pt x="857399" y="1272073"/>
              </a:lnTo>
              <a:lnTo>
                <a:pt x="0" y="1272073"/>
              </a:lnTo>
              <a:lnTo>
                <a:pt x="0" y="1426487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9224BE-71E0-4F45-A79C-E181B98D93BE}">
      <dsp:nvSpPr>
        <dsp:cNvPr id="0" name=""/>
        <dsp:cNvSpPr/>
      </dsp:nvSpPr>
      <dsp:spPr>
        <a:xfrm>
          <a:off x="705697" y="1411268"/>
          <a:ext cx="2572197" cy="1426487"/>
        </a:xfrm>
        <a:custGeom>
          <a:avLst/>
          <a:gdLst/>
          <a:ahLst/>
          <a:cxnLst/>
          <a:rect l="0" t="0" r="0" b="0"/>
          <a:pathLst>
            <a:path>
              <a:moveTo>
                <a:pt x="2572197" y="0"/>
              </a:moveTo>
              <a:lnTo>
                <a:pt x="2572197" y="1272073"/>
              </a:lnTo>
              <a:lnTo>
                <a:pt x="0" y="1272073"/>
              </a:lnTo>
              <a:lnTo>
                <a:pt x="0" y="1426487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ECC0AD-5679-47BB-8159-686619419F49}">
      <dsp:nvSpPr>
        <dsp:cNvPr id="0" name=""/>
        <dsp:cNvSpPr/>
      </dsp:nvSpPr>
      <dsp:spPr>
        <a:xfrm>
          <a:off x="2638816" y="749496"/>
          <a:ext cx="1278155" cy="661772"/>
        </a:xfrm>
        <a:prstGeom prst="rect">
          <a:avLst/>
        </a:prstGeom>
        <a:solidFill>
          <a:srgbClr val="A6A7A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9338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PM</a:t>
          </a:r>
        </a:p>
      </dsp:txBody>
      <dsp:txXfrm>
        <a:off x="2638816" y="749496"/>
        <a:ext cx="1278155" cy="661772"/>
      </dsp:txXfrm>
    </dsp:sp>
    <dsp:sp modelId="{0FF21C90-A7FA-40DF-BAF1-07732493166F}">
      <dsp:nvSpPr>
        <dsp:cNvPr id="0" name=""/>
        <dsp:cNvSpPr/>
      </dsp:nvSpPr>
      <dsp:spPr>
        <a:xfrm>
          <a:off x="2894448" y="1264208"/>
          <a:ext cx="1150340" cy="2205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2894448" y="1264208"/>
        <a:ext cx="1150340" cy="220590"/>
      </dsp:txXfrm>
    </dsp:sp>
    <dsp:sp modelId="{F725E242-9FB8-4564-98BE-C2B511EDB45A}">
      <dsp:nvSpPr>
        <dsp:cNvPr id="0" name=""/>
        <dsp:cNvSpPr/>
      </dsp:nvSpPr>
      <dsp:spPr>
        <a:xfrm>
          <a:off x="66619" y="2837755"/>
          <a:ext cx="1278155" cy="661772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9338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Robót </a:t>
          </a:r>
        </a:p>
      </dsp:txBody>
      <dsp:txXfrm>
        <a:off x="66619" y="2837755"/>
        <a:ext cx="1278155" cy="661772"/>
      </dsp:txXfrm>
    </dsp:sp>
    <dsp:sp modelId="{16101845-A618-4356-91EB-A156721F3E34}">
      <dsp:nvSpPr>
        <dsp:cNvPr id="0" name=""/>
        <dsp:cNvSpPr/>
      </dsp:nvSpPr>
      <dsp:spPr>
        <a:xfrm>
          <a:off x="322250" y="3352467"/>
          <a:ext cx="1150340" cy="2205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322250" y="3352467"/>
        <a:ext cx="1150340" cy="220590"/>
      </dsp:txXfrm>
    </dsp:sp>
    <dsp:sp modelId="{D36C0C50-F574-489F-9CF8-A189F70435B3}">
      <dsp:nvSpPr>
        <dsp:cNvPr id="0" name=""/>
        <dsp:cNvSpPr/>
      </dsp:nvSpPr>
      <dsp:spPr>
        <a:xfrm>
          <a:off x="1781417" y="2837755"/>
          <a:ext cx="1278155" cy="661772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9338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Koordynator BHP i OŚ</a:t>
          </a:r>
        </a:p>
      </dsp:txBody>
      <dsp:txXfrm>
        <a:off x="1781417" y="2837755"/>
        <a:ext cx="1278155" cy="661772"/>
      </dsp:txXfrm>
    </dsp:sp>
    <dsp:sp modelId="{84EE05FD-350F-4672-B015-8E706D408ED4}">
      <dsp:nvSpPr>
        <dsp:cNvPr id="0" name=""/>
        <dsp:cNvSpPr/>
      </dsp:nvSpPr>
      <dsp:spPr>
        <a:xfrm>
          <a:off x="2037048" y="3352467"/>
          <a:ext cx="1150340" cy="2205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2037048" y="3352467"/>
        <a:ext cx="1150340" cy="220590"/>
      </dsp:txXfrm>
    </dsp:sp>
    <dsp:sp modelId="{7002CCBE-21D2-4CC1-92D0-DB50FC31FD4A}">
      <dsp:nvSpPr>
        <dsp:cNvPr id="0" name=""/>
        <dsp:cNvSpPr/>
      </dsp:nvSpPr>
      <dsp:spPr>
        <a:xfrm>
          <a:off x="3496216" y="2837755"/>
          <a:ext cx="1278155" cy="661772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9338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…..</a:t>
          </a:r>
        </a:p>
      </dsp:txBody>
      <dsp:txXfrm>
        <a:off x="3496216" y="2837755"/>
        <a:ext cx="1278155" cy="661772"/>
      </dsp:txXfrm>
    </dsp:sp>
    <dsp:sp modelId="{5A577F11-7776-4E5E-8CA0-1333284000E6}">
      <dsp:nvSpPr>
        <dsp:cNvPr id="0" name=""/>
        <dsp:cNvSpPr/>
      </dsp:nvSpPr>
      <dsp:spPr>
        <a:xfrm>
          <a:off x="3751847" y="3352467"/>
          <a:ext cx="1150340" cy="2205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/>
        </a:p>
      </dsp:txBody>
      <dsp:txXfrm>
        <a:off x="3751847" y="3352467"/>
        <a:ext cx="1150340" cy="220590"/>
      </dsp:txXfrm>
    </dsp:sp>
    <dsp:sp modelId="{F7FC3F3F-D80F-42DE-9DA1-223FFE0E12C5}">
      <dsp:nvSpPr>
        <dsp:cNvPr id="0" name=""/>
        <dsp:cNvSpPr/>
      </dsp:nvSpPr>
      <dsp:spPr>
        <a:xfrm>
          <a:off x="5211014" y="2837755"/>
          <a:ext cx="1278155" cy="661772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93383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800" kern="1200" dirty="0"/>
        </a:p>
      </dsp:txBody>
      <dsp:txXfrm>
        <a:off x="5211014" y="2837755"/>
        <a:ext cx="1278155" cy="661772"/>
      </dsp:txXfrm>
    </dsp:sp>
    <dsp:sp modelId="{BFDC359B-BA27-41CE-BC14-D48F6F75CB90}">
      <dsp:nvSpPr>
        <dsp:cNvPr id="0" name=""/>
        <dsp:cNvSpPr/>
      </dsp:nvSpPr>
      <dsp:spPr>
        <a:xfrm>
          <a:off x="5466645" y="3352467"/>
          <a:ext cx="1150340" cy="2205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/>
        </a:p>
      </dsp:txBody>
      <dsp:txXfrm>
        <a:off x="5466645" y="3352467"/>
        <a:ext cx="1150340" cy="220590"/>
      </dsp:txXfrm>
    </dsp:sp>
    <dsp:sp modelId="{5A99F425-1EA9-4A3E-B2C9-D0FA38928DB8}">
      <dsp:nvSpPr>
        <dsp:cNvPr id="0" name=""/>
        <dsp:cNvSpPr/>
      </dsp:nvSpPr>
      <dsp:spPr>
        <a:xfrm>
          <a:off x="1781417" y="1793626"/>
          <a:ext cx="1278155" cy="661772"/>
        </a:xfrm>
        <a:prstGeom prst="rect">
          <a:avLst/>
        </a:prstGeom>
        <a:solidFill>
          <a:srgbClr val="D9DF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9338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Dyrektor Budowy</a:t>
          </a:r>
        </a:p>
      </dsp:txBody>
      <dsp:txXfrm>
        <a:off x="1781417" y="1793626"/>
        <a:ext cx="1278155" cy="661772"/>
      </dsp:txXfrm>
    </dsp:sp>
    <dsp:sp modelId="{1D06D778-9725-49BB-8FC5-325057DE3AC3}">
      <dsp:nvSpPr>
        <dsp:cNvPr id="0" name=""/>
        <dsp:cNvSpPr/>
      </dsp:nvSpPr>
      <dsp:spPr>
        <a:xfrm>
          <a:off x="2037048" y="2308338"/>
          <a:ext cx="1150340" cy="2205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2037048" y="2308338"/>
        <a:ext cx="1150340" cy="220590"/>
      </dsp:txXfrm>
    </dsp:sp>
    <dsp:sp modelId="{13D0C237-A8B2-43D0-AD6E-1742C4806465}">
      <dsp:nvSpPr>
        <dsp:cNvPr id="0" name=""/>
        <dsp:cNvSpPr/>
      </dsp:nvSpPr>
      <dsp:spPr>
        <a:xfrm>
          <a:off x="3496216" y="1793626"/>
          <a:ext cx="1278155" cy="661772"/>
        </a:xfrm>
        <a:prstGeom prst="rect">
          <a:avLst/>
        </a:prstGeom>
        <a:solidFill>
          <a:srgbClr val="D9DF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9338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Budowy</a:t>
          </a:r>
        </a:p>
      </dsp:txBody>
      <dsp:txXfrm>
        <a:off x="3496216" y="1793626"/>
        <a:ext cx="1278155" cy="661772"/>
      </dsp:txXfrm>
    </dsp:sp>
    <dsp:sp modelId="{8CB5E423-F550-4019-871F-B5E118A5177B}">
      <dsp:nvSpPr>
        <dsp:cNvPr id="0" name=""/>
        <dsp:cNvSpPr/>
      </dsp:nvSpPr>
      <dsp:spPr>
        <a:xfrm>
          <a:off x="3751847" y="2308338"/>
          <a:ext cx="1150340" cy="2205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3751847" y="2308338"/>
        <a:ext cx="1150340" cy="2205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A683CA7A-B15B-4D36-ACEF-BC1EAC1CC6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5D8696E-C98F-4759-93FF-F832A2CD3F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2A948-80D2-43B6-8CBC-EF05D023E729}" type="datetimeFigureOut">
              <a:rPr lang="pl-PL" smtClean="0"/>
              <a:pPr/>
              <a:t>2023-10-24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863D0B3-EC21-4910-85FD-389D3331D1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21D070F-6F4D-4F85-80F7-A33ACF8E5B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CCA57-B563-4AA6-A7AF-4B0F04E7DB5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1196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26FDC-65C1-4477-ABDA-003A4795EB49}" type="datetimeFigureOut">
              <a:rPr lang="pl-PL" smtClean="0"/>
              <a:pPr/>
              <a:t>2023-10-24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FC7B1-BD89-496E-B6F2-1602761110C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7934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5565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FFC7B1-BD89-496E-B6F2-1602761110C0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WAŻNE:</a:t>
            </a:r>
          </a:p>
          <a:p>
            <a:r>
              <a:rPr lang="pl-PL" dirty="0"/>
              <a:t>- Omówić obowiązek stosowania pasków podbródkowych oraz kolorystykę kasków wedle standardów ECHO.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9170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Dodano slajd 52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2060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Dodano slajd 52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5C5665-B514-4CAA-9EC9-410A32F798C0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974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81591223-F344-459B-90C5-7F20404955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09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09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09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09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D5B04DB-FBA7-4926-B719-1FA07D316801}" type="slidenum">
              <a:rPr lang="en-US" altLang="en-US" b="0" smtClean="0"/>
              <a:pPr/>
              <a:t>60</a:t>
            </a:fld>
            <a:endParaRPr lang="en-US" altLang="en-US" b="0"/>
          </a:p>
        </p:txBody>
      </p:sp>
      <p:sp>
        <p:nvSpPr>
          <p:cNvPr id="61443" name="Rectangle 1026">
            <a:extLst>
              <a:ext uri="{FF2B5EF4-FFF2-40B4-BE49-F238E27FC236}">
                <a16:creationId xmlns:a16="http://schemas.microsoft.com/office/drawing/2014/main" id="{690040A9-9891-49B9-941D-E55F0AB57F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163" y="746125"/>
            <a:ext cx="6610350" cy="3719513"/>
          </a:xfrm>
          <a:solidFill>
            <a:srgbClr val="FFFFFF"/>
          </a:solidFill>
          <a:ln w="12700" cap="flat"/>
        </p:spPr>
      </p:sp>
      <p:sp>
        <p:nvSpPr>
          <p:cNvPr id="61444" name="Rectangle 1027">
            <a:extLst>
              <a:ext uri="{FF2B5EF4-FFF2-40B4-BE49-F238E27FC236}">
                <a16:creationId xmlns:a16="http://schemas.microsoft.com/office/drawing/2014/main" id="{FAAB87C5-E89E-4EF4-BB2C-70B9C8814B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9000" y="4716463"/>
            <a:ext cx="4891088" cy="446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585" tIns="47292" rIns="94585" bIns="47292"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1247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5C5665-B514-4CAA-9EC9-410A32F798C0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447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2053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0395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Cel ECHO na 2019 to max. 10% odpadów które są składowane na wysypiskach. 90% odpadów wytworzonych na budowie powinno być poddanych recyklingowi.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6249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0635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3877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6502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1338491"/>
            <a:ext cx="645794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35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530812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819560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0516850-10C3-4A7A-AB78-A9AAB7169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C80CA4A-C9E9-42B8-BFC8-CC2F95B2D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672741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kładka 1">
    <p:bg>
      <p:bgPr>
        <a:solidFill>
          <a:srgbClr val="535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upa 157">
            <a:extLst>
              <a:ext uri="{FF2B5EF4-FFF2-40B4-BE49-F238E27FC236}">
                <a16:creationId xmlns:a16="http://schemas.microsoft.com/office/drawing/2014/main" id="{63632885-181F-4289-90FE-39E48957F0B3}"/>
              </a:ext>
            </a:extLst>
          </p:cNvPr>
          <p:cNvGrpSpPr/>
          <p:nvPr/>
        </p:nvGrpSpPr>
        <p:grpSpPr>
          <a:xfrm>
            <a:off x="6057213" y="1314450"/>
            <a:ext cx="2180239" cy="4342143"/>
            <a:chOff x="6057213" y="1314450"/>
            <a:chExt cx="2180239" cy="4342143"/>
          </a:xfrm>
          <a:solidFill>
            <a:srgbClr val="A6A7A8"/>
          </a:solidFill>
        </p:grpSpPr>
        <p:sp>
          <p:nvSpPr>
            <p:cNvPr id="110" name="Freeform 5">
              <a:extLst>
                <a:ext uri="{FF2B5EF4-FFF2-40B4-BE49-F238E27FC236}">
                  <a16:creationId xmlns:a16="http://schemas.microsoft.com/office/drawing/2014/main" id="{ECACC924-2721-4665-BBA5-2039E5838E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871327"/>
              <a:ext cx="634057" cy="1231445"/>
            </a:xfrm>
            <a:custGeom>
              <a:avLst/>
              <a:gdLst>
                <a:gd name="T0" fmla="*/ 341 w 341"/>
                <a:gd name="T1" fmla="*/ 332 h 665"/>
                <a:gd name="T2" fmla="*/ 0 w 341"/>
                <a:gd name="T3" fmla="*/ 0 h 665"/>
                <a:gd name="T4" fmla="*/ 0 w 341"/>
                <a:gd name="T5" fmla="*/ 79 h 665"/>
                <a:gd name="T6" fmla="*/ 258 w 341"/>
                <a:gd name="T7" fmla="*/ 332 h 665"/>
                <a:gd name="T8" fmla="*/ 0 w 341"/>
                <a:gd name="T9" fmla="*/ 586 h 665"/>
                <a:gd name="T10" fmla="*/ 0 w 341"/>
                <a:gd name="T11" fmla="*/ 665 h 665"/>
                <a:gd name="T12" fmla="*/ 341 w 341"/>
                <a:gd name="T13" fmla="*/ 332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1" h="665">
                  <a:moveTo>
                    <a:pt x="341" y="332"/>
                  </a:moveTo>
                  <a:cubicBezTo>
                    <a:pt x="341" y="148"/>
                    <a:pt x="188" y="0"/>
                    <a:pt x="0" y="0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42" y="79"/>
                    <a:pt x="258" y="192"/>
                    <a:pt x="258" y="332"/>
                  </a:cubicBezTo>
                  <a:cubicBezTo>
                    <a:pt x="258" y="472"/>
                    <a:pt x="142" y="586"/>
                    <a:pt x="0" y="586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188" y="665"/>
                    <a:pt x="341" y="516"/>
                    <a:pt x="341" y="3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1" name="Freeform 6">
              <a:extLst>
                <a:ext uri="{FF2B5EF4-FFF2-40B4-BE49-F238E27FC236}">
                  <a16:creationId xmlns:a16="http://schemas.microsoft.com/office/drawing/2014/main" id="{90770D6E-6F31-4DF8-AB5B-DB088A7988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559646"/>
              <a:ext cx="942683" cy="1853280"/>
            </a:xfrm>
            <a:custGeom>
              <a:avLst/>
              <a:gdLst>
                <a:gd name="T0" fmla="*/ 507 w 507"/>
                <a:gd name="T1" fmla="*/ 500 h 1001"/>
                <a:gd name="T2" fmla="*/ 0 w 507"/>
                <a:gd name="T3" fmla="*/ 0 h 1001"/>
                <a:gd name="T4" fmla="*/ 0 w 507"/>
                <a:gd name="T5" fmla="*/ 80 h 1001"/>
                <a:gd name="T6" fmla="*/ 424 w 507"/>
                <a:gd name="T7" fmla="*/ 500 h 1001"/>
                <a:gd name="T8" fmla="*/ 0 w 507"/>
                <a:gd name="T9" fmla="*/ 921 h 1001"/>
                <a:gd name="T10" fmla="*/ 0 w 507"/>
                <a:gd name="T11" fmla="*/ 1001 h 1001"/>
                <a:gd name="T12" fmla="*/ 507 w 507"/>
                <a:gd name="T13" fmla="*/ 50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7" h="1001">
                  <a:moveTo>
                    <a:pt x="507" y="500"/>
                  </a:moveTo>
                  <a:cubicBezTo>
                    <a:pt x="507" y="224"/>
                    <a:pt x="280" y="0"/>
                    <a:pt x="0" y="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234" y="80"/>
                    <a:pt x="424" y="268"/>
                    <a:pt x="424" y="500"/>
                  </a:cubicBezTo>
                  <a:cubicBezTo>
                    <a:pt x="424" y="732"/>
                    <a:pt x="234" y="921"/>
                    <a:pt x="0" y="921"/>
                  </a:cubicBezTo>
                  <a:cubicBezTo>
                    <a:pt x="0" y="1001"/>
                    <a:pt x="0" y="1001"/>
                    <a:pt x="0" y="1001"/>
                  </a:cubicBezTo>
                  <a:cubicBezTo>
                    <a:pt x="280" y="1001"/>
                    <a:pt x="507" y="777"/>
                    <a:pt x="507" y="50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2" name="Freeform 7">
              <a:extLst>
                <a:ext uri="{FF2B5EF4-FFF2-40B4-BE49-F238E27FC236}">
                  <a16:creationId xmlns:a16="http://schemas.microsoft.com/office/drawing/2014/main" id="{325323FF-79DF-4D23-B851-10BC2EF72D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247965"/>
              <a:ext cx="1251308" cy="2476642"/>
            </a:xfrm>
            <a:custGeom>
              <a:avLst/>
              <a:gdLst>
                <a:gd name="T0" fmla="*/ 673 w 673"/>
                <a:gd name="T1" fmla="*/ 668 h 1337"/>
                <a:gd name="T2" fmla="*/ 0 w 673"/>
                <a:gd name="T3" fmla="*/ 0 h 1337"/>
                <a:gd name="T4" fmla="*/ 0 w 673"/>
                <a:gd name="T5" fmla="*/ 81 h 1337"/>
                <a:gd name="T6" fmla="*/ 590 w 673"/>
                <a:gd name="T7" fmla="*/ 668 h 1337"/>
                <a:gd name="T8" fmla="*/ 0 w 673"/>
                <a:gd name="T9" fmla="*/ 1256 h 1337"/>
                <a:gd name="T10" fmla="*/ 0 w 673"/>
                <a:gd name="T11" fmla="*/ 1337 h 1337"/>
                <a:gd name="T12" fmla="*/ 673 w 673"/>
                <a:gd name="T13" fmla="*/ 668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3" h="1337">
                  <a:moveTo>
                    <a:pt x="673" y="668"/>
                  </a:moveTo>
                  <a:cubicBezTo>
                    <a:pt x="673" y="299"/>
                    <a:pt x="372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26" y="81"/>
                    <a:pt x="590" y="344"/>
                    <a:pt x="590" y="668"/>
                  </a:cubicBezTo>
                  <a:cubicBezTo>
                    <a:pt x="590" y="993"/>
                    <a:pt x="326" y="1256"/>
                    <a:pt x="0" y="1256"/>
                  </a:cubicBezTo>
                  <a:cubicBezTo>
                    <a:pt x="0" y="1337"/>
                    <a:pt x="0" y="1337"/>
                    <a:pt x="0" y="1337"/>
                  </a:cubicBezTo>
                  <a:cubicBezTo>
                    <a:pt x="372" y="1337"/>
                    <a:pt x="673" y="1037"/>
                    <a:pt x="673" y="6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3" name="Freeform 8">
              <a:extLst>
                <a:ext uri="{FF2B5EF4-FFF2-40B4-BE49-F238E27FC236}">
                  <a16:creationId xmlns:a16="http://schemas.microsoft.com/office/drawing/2014/main" id="{AA2763F7-F517-4697-9B06-736AE2192E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937812"/>
              <a:ext cx="1559933" cy="3096948"/>
            </a:xfrm>
            <a:custGeom>
              <a:avLst/>
              <a:gdLst>
                <a:gd name="T0" fmla="*/ 839 w 839"/>
                <a:gd name="T1" fmla="*/ 836 h 1672"/>
                <a:gd name="T2" fmla="*/ 0 w 839"/>
                <a:gd name="T3" fmla="*/ 0 h 1672"/>
                <a:gd name="T4" fmla="*/ 0 w 839"/>
                <a:gd name="T5" fmla="*/ 81 h 1672"/>
                <a:gd name="T6" fmla="*/ 756 w 839"/>
                <a:gd name="T7" fmla="*/ 836 h 1672"/>
                <a:gd name="T8" fmla="*/ 0 w 839"/>
                <a:gd name="T9" fmla="*/ 1591 h 1672"/>
                <a:gd name="T10" fmla="*/ 0 w 839"/>
                <a:gd name="T11" fmla="*/ 1672 h 1672"/>
                <a:gd name="T12" fmla="*/ 839 w 839"/>
                <a:gd name="T13" fmla="*/ 836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9" h="1672">
                  <a:moveTo>
                    <a:pt x="839" y="836"/>
                  </a:moveTo>
                  <a:cubicBezTo>
                    <a:pt x="839" y="374"/>
                    <a:pt x="464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418" y="81"/>
                    <a:pt x="756" y="419"/>
                    <a:pt x="756" y="836"/>
                  </a:cubicBezTo>
                  <a:cubicBezTo>
                    <a:pt x="756" y="1253"/>
                    <a:pt x="418" y="1591"/>
                    <a:pt x="0" y="1591"/>
                  </a:cubicBezTo>
                  <a:cubicBezTo>
                    <a:pt x="0" y="1672"/>
                    <a:pt x="0" y="1672"/>
                    <a:pt x="0" y="1672"/>
                  </a:cubicBezTo>
                  <a:cubicBezTo>
                    <a:pt x="464" y="1672"/>
                    <a:pt x="839" y="1298"/>
                    <a:pt x="839" y="83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4" name="Freeform 9">
              <a:extLst>
                <a:ext uri="{FF2B5EF4-FFF2-40B4-BE49-F238E27FC236}">
                  <a16:creationId xmlns:a16="http://schemas.microsoft.com/office/drawing/2014/main" id="{7A91D2E4-E62E-425A-842D-85176B6BB7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626131"/>
              <a:ext cx="1871614" cy="3718781"/>
            </a:xfrm>
            <a:custGeom>
              <a:avLst/>
              <a:gdLst>
                <a:gd name="T0" fmla="*/ 1006 w 1006"/>
                <a:gd name="T1" fmla="*/ 1004 h 2008"/>
                <a:gd name="T2" fmla="*/ 0 w 1006"/>
                <a:gd name="T3" fmla="*/ 0 h 2008"/>
                <a:gd name="T4" fmla="*/ 0 w 1006"/>
                <a:gd name="T5" fmla="*/ 82 h 2008"/>
                <a:gd name="T6" fmla="*/ 922 w 1006"/>
                <a:gd name="T7" fmla="*/ 1004 h 2008"/>
                <a:gd name="T8" fmla="*/ 0 w 1006"/>
                <a:gd name="T9" fmla="*/ 1926 h 2008"/>
                <a:gd name="T10" fmla="*/ 0 w 1006"/>
                <a:gd name="T11" fmla="*/ 2008 h 2008"/>
                <a:gd name="T12" fmla="*/ 1006 w 1006"/>
                <a:gd name="T13" fmla="*/ 1004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6" h="2008">
                  <a:moveTo>
                    <a:pt x="1006" y="1004"/>
                  </a:moveTo>
                  <a:cubicBezTo>
                    <a:pt x="1006" y="450"/>
                    <a:pt x="555" y="0"/>
                    <a:pt x="0" y="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509" y="82"/>
                    <a:pt x="922" y="495"/>
                    <a:pt x="922" y="1004"/>
                  </a:cubicBezTo>
                  <a:cubicBezTo>
                    <a:pt x="922" y="1513"/>
                    <a:pt x="509" y="1926"/>
                    <a:pt x="0" y="1926"/>
                  </a:cubicBezTo>
                  <a:cubicBezTo>
                    <a:pt x="0" y="2008"/>
                    <a:pt x="0" y="2008"/>
                    <a:pt x="0" y="2008"/>
                  </a:cubicBezTo>
                  <a:cubicBezTo>
                    <a:pt x="555" y="2008"/>
                    <a:pt x="1006" y="1559"/>
                    <a:pt x="1006" y="100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5" name="Freeform 10">
              <a:extLst>
                <a:ext uri="{FF2B5EF4-FFF2-40B4-BE49-F238E27FC236}">
                  <a16:creationId xmlns:a16="http://schemas.microsoft.com/office/drawing/2014/main" id="{0D09E2C6-ECC1-41A7-B5EA-4807B16D33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314450"/>
              <a:ext cx="2180239" cy="4342143"/>
            </a:xfrm>
            <a:custGeom>
              <a:avLst/>
              <a:gdLst>
                <a:gd name="T0" fmla="*/ 0 w 1172"/>
                <a:gd name="T1" fmla="*/ 0 h 2344"/>
                <a:gd name="T2" fmla="*/ 0 w 1172"/>
                <a:gd name="T3" fmla="*/ 83 h 2344"/>
                <a:gd name="T4" fmla="*/ 1089 w 1172"/>
                <a:gd name="T5" fmla="*/ 1172 h 2344"/>
                <a:gd name="T6" fmla="*/ 0 w 1172"/>
                <a:gd name="T7" fmla="*/ 2261 h 2344"/>
                <a:gd name="T8" fmla="*/ 0 w 1172"/>
                <a:gd name="T9" fmla="*/ 2344 h 2344"/>
                <a:gd name="T10" fmla="*/ 1172 w 1172"/>
                <a:gd name="T11" fmla="*/ 1172 h 2344"/>
                <a:gd name="T12" fmla="*/ 0 w 1172"/>
                <a:gd name="T13" fmla="*/ 0 h 2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2" h="2344">
                  <a:moveTo>
                    <a:pt x="0" y="0"/>
                  </a:moveTo>
                  <a:cubicBezTo>
                    <a:pt x="0" y="83"/>
                    <a:pt x="0" y="83"/>
                    <a:pt x="0" y="83"/>
                  </a:cubicBezTo>
                  <a:cubicBezTo>
                    <a:pt x="601" y="83"/>
                    <a:pt x="1089" y="571"/>
                    <a:pt x="1089" y="1172"/>
                  </a:cubicBezTo>
                  <a:cubicBezTo>
                    <a:pt x="1089" y="1774"/>
                    <a:pt x="601" y="2261"/>
                    <a:pt x="0" y="2261"/>
                  </a:cubicBezTo>
                  <a:cubicBezTo>
                    <a:pt x="0" y="2344"/>
                    <a:pt x="0" y="2344"/>
                    <a:pt x="0" y="2344"/>
                  </a:cubicBezTo>
                  <a:cubicBezTo>
                    <a:pt x="647" y="2344"/>
                    <a:pt x="1172" y="1819"/>
                    <a:pt x="1172" y="1172"/>
                  </a:cubicBezTo>
                  <a:cubicBezTo>
                    <a:pt x="1172" y="525"/>
                    <a:pt x="647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16" name="Freeform 11">
            <a:extLst>
              <a:ext uri="{FF2B5EF4-FFF2-40B4-BE49-F238E27FC236}">
                <a16:creationId xmlns:a16="http://schemas.microsoft.com/office/drawing/2014/main" id="{CC666FDF-3235-4FC6-81BA-51EBA8E29962}"/>
              </a:ext>
            </a:extLst>
          </p:cNvPr>
          <p:cNvSpPr>
            <a:spLocks/>
          </p:cNvSpPr>
          <p:nvPr/>
        </p:nvSpPr>
        <p:spPr bwMode="auto">
          <a:xfrm>
            <a:off x="3986979" y="3914847"/>
            <a:ext cx="168063" cy="177230"/>
          </a:xfrm>
          <a:custGeom>
            <a:avLst/>
            <a:gdLst>
              <a:gd name="T0" fmla="*/ 48 w 90"/>
              <a:gd name="T1" fmla="*/ 0 h 95"/>
              <a:gd name="T2" fmla="*/ 14 w 90"/>
              <a:gd name="T3" fmla="*/ 14 h 95"/>
              <a:gd name="T4" fmla="*/ 14 w 90"/>
              <a:gd name="T5" fmla="*/ 3 h 95"/>
              <a:gd name="T6" fmla="*/ 0 w 90"/>
              <a:gd name="T7" fmla="*/ 3 h 95"/>
              <a:gd name="T8" fmla="*/ 0 w 90"/>
              <a:gd name="T9" fmla="*/ 95 h 95"/>
              <a:gd name="T10" fmla="*/ 14 w 90"/>
              <a:gd name="T11" fmla="*/ 95 h 95"/>
              <a:gd name="T12" fmla="*/ 14 w 90"/>
              <a:gd name="T13" fmla="*/ 41 h 95"/>
              <a:gd name="T14" fmla="*/ 48 w 90"/>
              <a:gd name="T15" fmla="*/ 13 h 95"/>
              <a:gd name="T16" fmla="*/ 76 w 90"/>
              <a:gd name="T17" fmla="*/ 41 h 95"/>
              <a:gd name="T18" fmla="*/ 76 w 90"/>
              <a:gd name="T19" fmla="*/ 95 h 95"/>
              <a:gd name="T20" fmla="*/ 90 w 90"/>
              <a:gd name="T21" fmla="*/ 95 h 95"/>
              <a:gd name="T22" fmla="*/ 90 w 90"/>
              <a:gd name="T23" fmla="*/ 35 h 95"/>
              <a:gd name="T24" fmla="*/ 48 w 90"/>
              <a:gd name="T2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95">
                <a:moveTo>
                  <a:pt x="48" y="0"/>
                </a:moveTo>
                <a:cubicBezTo>
                  <a:pt x="25" y="0"/>
                  <a:pt x="15" y="13"/>
                  <a:pt x="14" y="14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3" y="13"/>
                  <a:pt x="48" y="13"/>
                </a:cubicBezTo>
                <a:cubicBezTo>
                  <a:pt x="73" y="13"/>
                  <a:pt x="76" y="27"/>
                  <a:pt x="76" y="41"/>
                </a:cubicBezTo>
                <a:cubicBezTo>
                  <a:pt x="76" y="95"/>
                  <a:pt x="76" y="95"/>
                  <a:pt x="76" y="95"/>
                </a:cubicBezTo>
                <a:cubicBezTo>
                  <a:pt x="90" y="95"/>
                  <a:pt x="90" y="95"/>
                  <a:pt x="90" y="95"/>
                </a:cubicBezTo>
                <a:cubicBezTo>
                  <a:pt x="90" y="35"/>
                  <a:pt x="90" y="35"/>
                  <a:pt x="90" y="35"/>
                </a:cubicBezTo>
                <a:cubicBezTo>
                  <a:pt x="90" y="29"/>
                  <a:pt x="89" y="0"/>
                  <a:pt x="4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7" name="Freeform 12">
            <a:extLst>
              <a:ext uri="{FF2B5EF4-FFF2-40B4-BE49-F238E27FC236}">
                <a16:creationId xmlns:a16="http://schemas.microsoft.com/office/drawing/2014/main" id="{2C143DB9-32C6-4E0E-94D1-E6A32539A624}"/>
              </a:ext>
            </a:extLst>
          </p:cNvPr>
          <p:cNvSpPr>
            <a:spLocks/>
          </p:cNvSpPr>
          <p:nvPr/>
        </p:nvSpPr>
        <p:spPr bwMode="auto">
          <a:xfrm>
            <a:off x="4193238" y="3920958"/>
            <a:ext cx="190981" cy="171119"/>
          </a:xfrm>
          <a:custGeom>
            <a:avLst/>
            <a:gdLst>
              <a:gd name="T0" fmla="*/ 63 w 125"/>
              <a:gd name="T1" fmla="*/ 90 h 112"/>
              <a:gd name="T2" fmla="*/ 19 w 125"/>
              <a:gd name="T3" fmla="*/ 0 h 112"/>
              <a:gd name="T4" fmla="*/ 0 w 125"/>
              <a:gd name="T5" fmla="*/ 0 h 112"/>
              <a:gd name="T6" fmla="*/ 55 w 125"/>
              <a:gd name="T7" fmla="*/ 112 h 112"/>
              <a:gd name="T8" fmla="*/ 70 w 125"/>
              <a:gd name="T9" fmla="*/ 112 h 112"/>
              <a:gd name="T10" fmla="*/ 125 w 125"/>
              <a:gd name="T11" fmla="*/ 0 h 112"/>
              <a:gd name="T12" fmla="*/ 106 w 125"/>
              <a:gd name="T13" fmla="*/ 0 h 112"/>
              <a:gd name="T14" fmla="*/ 63 w 125"/>
              <a:gd name="T15" fmla="*/ 9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5" h="112">
                <a:moveTo>
                  <a:pt x="63" y="90"/>
                </a:moveTo>
                <a:lnTo>
                  <a:pt x="19" y="0"/>
                </a:lnTo>
                <a:lnTo>
                  <a:pt x="0" y="0"/>
                </a:lnTo>
                <a:lnTo>
                  <a:pt x="55" y="112"/>
                </a:lnTo>
                <a:lnTo>
                  <a:pt x="70" y="112"/>
                </a:lnTo>
                <a:lnTo>
                  <a:pt x="125" y="0"/>
                </a:lnTo>
                <a:lnTo>
                  <a:pt x="106" y="0"/>
                </a:lnTo>
                <a:lnTo>
                  <a:pt x="63" y="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8" name="Freeform 13">
            <a:extLst>
              <a:ext uri="{FF2B5EF4-FFF2-40B4-BE49-F238E27FC236}">
                <a16:creationId xmlns:a16="http://schemas.microsoft.com/office/drawing/2014/main" id="{F71D16E5-D1BF-4A85-A5AB-9427D4E81410}"/>
              </a:ext>
            </a:extLst>
          </p:cNvPr>
          <p:cNvSpPr>
            <a:spLocks noEditPoints="1"/>
          </p:cNvSpPr>
          <p:nvPr/>
        </p:nvSpPr>
        <p:spPr bwMode="auto">
          <a:xfrm>
            <a:off x="4413248" y="3913320"/>
            <a:ext cx="195565" cy="184870"/>
          </a:xfrm>
          <a:custGeom>
            <a:avLst/>
            <a:gdLst>
              <a:gd name="T0" fmla="*/ 81 w 105"/>
              <a:gd name="T1" fmla="*/ 9 h 100"/>
              <a:gd name="T2" fmla="*/ 51 w 105"/>
              <a:gd name="T3" fmla="*/ 1 h 100"/>
              <a:gd name="T4" fmla="*/ 1 w 105"/>
              <a:gd name="T5" fmla="*/ 49 h 100"/>
              <a:gd name="T6" fmla="*/ 51 w 105"/>
              <a:gd name="T7" fmla="*/ 99 h 100"/>
              <a:gd name="T8" fmla="*/ 100 w 105"/>
              <a:gd name="T9" fmla="*/ 65 h 100"/>
              <a:gd name="T10" fmla="*/ 86 w 105"/>
              <a:gd name="T11" fmla="*/ 65 h 100"/>
              <a:gd name="T12" fmla="*/ 51 w 105"/>
              <a:gd name="T13" fmla="*/ 86 h 100"/>
              <a:gd name="T14" fmla="*/ 15 w 105"/>
              <a:gd name="T15" fmla="*/ 55 h 100"/>
              <a:gd name="T16" fmla="*/ 103 w 105"/>
              <a:gd name="T17" fmla="*/ 55 h 100"/>
              <a:gd name="T18" fmla="*/ 81 w 105"/>
              <a:gd name="T19" fmla="*/ 9 h 100"/>
              <a:gd name="T20" fmla="*/ 16 w 105"/>
              <a:gd name="T21" fmla="*/ 42 h 100"/>
              <a:gd name="T22" fmla="*/ 51 w 105"/>
              <a:gd name="T23" fmla="*/ 14 h 100"/>
              <a:gd name="T24" fmla="*/ 87 w 105"/>
              <a:gd name="T25" fmla="*/ 42 h 100"/>
              <a:gd name="T26" fmla="*/ 16 w 105"/>
              <a:gd name="T27" fmla="*/ 4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5" h="100">
                <a:moveTo>
                  <a:pt x="81" y="9"/>
                </a:moveTo>
                <a:cubicBezTo>
                  <a:pt x="74" y="5"/>
                  <a:pt x="65" y="1"/>
                  <a:pt x="51" y="1"/>
                </a:cubicBezTo>
                <a:cubicBezTo>
                  <a:pt x="51" y="1"/>
                  <a:pt x="4" y="0"/>
                  <a:pt x="1" y="49"/>
                </a:cubicBezTo>
                <a:cubicBezTo>
                  <a:pt x="0" y="69"/>
                  <a:pt x="10" y="98"/>
                  <a:pt x="51" y="99"/>
                </a:cubicBezTo>
                <a:cubicBezTo>
                  <a:pt x="90" y="100"/>
                  <a:pt x="99" y="70"/>
                  <a:pt x="100" y="65"/>
                </a:cubicBezTo>
                <a:cubicBezTo>
                  <a:pt x="86" y="65"/>
                  <a:pt x="86" y="65"/>
                  <a:pt x="86" y="65"/>
                </a:cubicBezTo>
                <a:cubicBezTo>
                  <a:pt x="86" y="65"/>
                  <a:pt x="80" y="87"/>
                  <a:pt x="51" y="86"/>
                </a:cubicBezTo>
                <a:cubicBezTo>
                  <a:pt x="37" y="86"/>
                  <a:pt x="18" y="79"/>
                  <a:pt x="15" y="55"/>
                </a:cubicBezTo>
                <a:cubicBezTo>
                  <a:pt x="103" y="55"/>
                  <a:pt x="103" y="55"/>
                  <a:pt x="103" y="55"/>
                </a:cubicBezTo>
                <a:cubicBezTo>
                  <a:pt x="103" y="55"/>
                  <a:pt x="105" y="25"/>
                  <a:pt x="81" y="9"/>
                </a:cubicBezTo>
                <a:close/>
                <a:moveTo>
                  <a:pt x="16" y="42"/>
                </a:moveTo>
                <a:cubicBezTo>
                  <a:pt x="16" y="42"/>
                  <a:pt x="19" y="15"/>
                  <a:pt x="51" y="14"/>
                </a:cubicBezTo>
                <a:cubicBezTo>
                  <a:pt x="83" y="14"/>
                  <a:pt x="87" y="42"/>
                  <a:pt x="87" y="42"/>
                </a:cubicBezTo>
                <a:lnTo>
                  <a:pt x="16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9" name="Freeform 14">
            <a:extLst>
              <a:ext uri="{FF2B5EF4-FFF2-40B4-BE49-F238E27FC236}">
                <a16:creationId xmlns:a16="http://schemas.microsoft.com/office/drawing/2014/main" id="{878FCD6E-97A6-4B8E-B249-27B0BAB27376}"/>
              </a:ext>
            </a:extLst>
          </p:cNvPr>
          <p:cNvSpPr>
            <a:spLocks/>
          </p:cNvSpPr>
          <p:nvPr/>
        </p:nvSpPr>
        <p:spPr bwMode="auto">
          <a:xfrm>
            <a:off x="5083974" y="3179953"/>
            <a:ext cx="557665" cy="611139"/>
          </a:xfrm>
          <a:custGeom>
            <a:avLst/>
            <a:gdLst>
              <a:gd name="T0" fmla="*/ 106 w 365"/>
              <a:gd name="T1" fmla="*/ 245 h 400"/>
              <a:gd name="T2" fmla="*/ 259 w 365"/>
              <a:gd name="T3" fmla="*/ 245 h 400"/>
              <a:gd name="T4" fmla="*/ 259 w 365"/>
              <a:gd name="T5" fmla="*/ 400 h 400"/>
              <a:gd name="T6" fmla="*/ 365 w 365"/>
              <a:gd name="T7" fmla="*/ 400 h 400"/>
              <a:gd name="T8" fmla="*/ 365 w 365"/>
              <a:gd name="T9" fmla="*/ 0 h 400"/>
              <a:gd name="T10" fmla="*/ 259 w 365"/>
              <a:gd name="T11" fmla="*/ 0 h 400"/>
              <a:gd name="T12" fmla="*/ 259 w 365"/>
              <a:gd name="T13" fmla="*/ 152 h 400"/>
              <a:gd name="T14" fmla="*/ 106 w 365"/>
              <a:gd name="T15" fmla="*/ 152 h 400"/>
              <a:gd name="T16" fmla="*/ 106 w 365"/>
              <a:gd name="T17" fmla="*/ 0 h 400"/>
              <a:gd name="T18" fmla="*/ 0 w 365"/>
              <a:gd name="T19" fmla="*/ 0 h 400"/>
              <a:gd name="T20" fmla="*/ 0 w 365"/>
              <a:gd name="T21" fmla="*/ 400 h 400"/>
              <a:gd name="T22" fmla="*/ 106 w 365"/>
              <a:gd name="T23" fmla="*/ 400 h 400"/>
              <a:gd name="T24" fmla="*/ 106 w 365"/>
              <a:gd name="T25" fmla="*/ 245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65" h="400">
                <a:moveTo>
                  <a:pt x="106" y="245"/>
                </a:moveTo>
                <a:lnTo>
                  <a:pt x="259" y="245"/>
                </a:lnTo>
                <a:lnTo>
                  <a:pt x="259" y="400"/>
                </a:lnTo>
                <a:lnTo>
                  <a:pt x="365" y="400"/>
                </a:lnTo>
                <a:lnTo>
                  <a:pt x="365" y="0"/>
                </a:lnTo>
                <a:lnTo>
                  <a:pt x="259" y="0"/>
                </a:lnTo>
                <a:lnTo>
                  <a:pt x="259" y="152"/>
                </a:lnTo>
                <a:lnTo>
                  <a:pt x="106" y="152"/>
                </a:lnTo>
                <a:lnTo>
                  <a:pt x="106" y="0"/>
                </a:lnTo>
                <a:lnTo>
                  <a:pt x="0" y="0"/>
                </a:lnTo>
                <a:lnTo>
                  <a:pt x="0" y="400"/>
                </a:lnTo>
                <a:lnTo>
                  <a:pt x="106" y="400"/>
                </a:lnTo>
                <a:lnTo>
                  <a:pt x="106" y="2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0" name="Rectangle 15">
            <a:extLst>
              <a:ext uri="{FF2B5EF4-FFF2-40B4-BE49-F238E27FC236}">
                <a16:creationId xmlns:a16="http://schemas.microsoft.com/office/drawing/2014/main" id="{A5CC6C27-D893-45BF-8898-E9FEC09AF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724" y="3859844"/>
            <a:ext cx="25974" cy="44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1" name="Freeform 16">
            <a:extLst>
              <a:ext uri="{FF2B5EF4-FFF2-40B4-BE49-F238E27FC236}">
                <a16:creationId xmlns:a16="http://schemas.microsoft.com/office/drawing/2014/main" id="{F6D27677-D2E0-463C-8460-7B72E0367194}"/>
              </a:ext>
            </a:extLst>
          </p:cNvPr>
          <p:cNvSpPr>
            <a:spLocks/>
          </p:cNvSpPr>
          <p:nvPr/>
        </p:nvSpPr>
        <p:spPr bwMode="auto">
          <a:xfrm>
            <a:off x="3890724" y="3181480"/>
            <a:ext cx="444604" cy="609612"/>
          </a:xfrm>
          <a:custGeom>
            <a:avLst/>
            <a:gdLst>
              <a:gd name="T0" fmla="*/ 291 w 291"/>
              <a:gd name="T1" fmla="*/ 308 h 399"/>
              <a:gd name="T2" fmla="*/ 107 w 291"/>
              <a:gd name="T3" fmla="*/ 308 h 399"/>
              <a:gd name="T4" fmla="*/ 107 w 291"/>
              <a:gd name="T5" fmla="*/ 229 h 399"/>
              <a:gd name="T6" fmla="*/ 263 w 291"/>
              <a:gd name="T7" fmla="*/ 229 h 399"/>
              <a:gd name="T8" fmla="*/ 263 w 291"/>
              <a:gd name="T9" fmla="*/ 148 h 399"/>
              <a:gd name="T10" fmla="*/ 107 w 291"/>
              <a:gd name="T11" fmla="*/ 148 h 399"/>
              <a:gd name="T12" fmla="*/ 107 w 291"/>
              <a:gd name="T13" fmla="*/ 85 h 399"/>
              <a:gd name="T14" fmla="*/ 286 w 291"/>
              <a:gd name="T15" fmla="*/ 85 h 399"/>
              <a:gd name="T16" fmla="*/ 286 w 291"/>
              <a:gd name="T17" fmla="*/ 0 h 399"/>
              <a:gd name="T18" fmla="*/ 0 w 291"/>
              <a:gd name="T19" fmla="*/ 0 h 399"/>
              <a:gd name="T20" fmla="*/ 0 w 291"/>
              <a:gd name="T21" fmla="*/ 399 h 399"/>
              <a:gd name="T22" fmla="*/ 291 w 291"/>
              <a:gd name="T23" fmla="*/ 399 h 399"/>
              <a:gd name="T24" fmla="*/ 291 w 291"/>
              <a:gd name="T25" fmla="*/ 308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91" h="399">
                <a:moveTo>
                  <a:pt x="291" y="308"/>
                </a:moveTo>
                <a:lnTo>
                  <a:pt x="107" y="308"/>
                </a:lnTo>
                <a:lnTo>
                  <a:pt x="107" y="229"/>
                </a:lnTo>
                <a:lnTo>
                  <a:pt x="263" y="229"/>
                </a:lnTo>
                <a:lnTo>
                  <a:pt x="263" y="148"/>
                </a:lnTo>
                <a:lnTo>
                  <a:pt x="107" y="148"/>
                </a:lnTo>
                <a:lnTo>
                  <a:pt x="107" y="85"/>
                </a:lnTo>
                <a:lnTo>
                  <a:pt x="286" y="85"/>
                </a:lnTo>
                <a:lnTo>
                  <a:pt x="286" y="0"/>
                </a:lnTo>
                <a:lnTo>
                  <a:pt x="0" y="0"/>
                </a:lnTo>
                <a:lnTo>
                  <a:pt x="0" y="399"/>
                </a:lnTo>
                <a:lnTo>
                  <a:pt x="291" y="399"/>
                </a:lnTo>
                <a:lnTo>
                  <a:pt x="291" y="3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2" name="Freeform 17">
            <a:extLst>
              <a:ext uri="{FF2B5EF4-FFF2-40B4-BE49-F238E27FC236}">
                <a16:creationId xmlns:a16="http://schemas.microsoft.com/office/drawing/2014/main" id="{6749381C-559E-4DB7-8061-386ABDAD35F1}"/>
              </a:ext>
            </a:extLst>
          </p:cNvPr>
          <p:cNvSpPr>
            <a:spLocks noEditPoints="1"/>
          </p:cNvSpPr>
          <p:nvPr/>
        </p:nvSpPr>
        <p:spPr bwMode="auto">
          <a:xfrm>
            <a:off x="5358987" y="3913320"/>
            <a:ext cx="195565" cy="184870"/>
          </a:xfrm>
          <a:custGeom>
            <a:avLst/>
            <a:gdLst>
              <a:gd name="T0" fmla="*/ 81 w 105"/>
              <a:gd name="T1" fmla="*/ 9 h 100"/>
              <a:gd name="T2" fmla="*/ 51 w 105"/>
              <a:gd name="T3" fmla="*/ 1 h 100"/>
              <a:gd name="T4" fmla="*/ 0 w 105"/>
              <a:gd name="T5" fmla="*/ 49 h 100"/>
              <a:gd name="T6" fmla="*/ 51 w 105"/>
              <a:gd name="T7" fmla="*/ 99 h 100"/>
              <a:gd name="T8" fmla="*/ 100 w 105"/>
              <a:gd name="T9" fmla="*/ 65 h 100"/>
              <a:gd name="T10" fmla="*/ 85 w 105"/>
              <a:gd name="T11" fmla="*/ 65 h 100"/>
              <a:gd name="T12" fmla="*/ 51 w 105"/>
              <a:gd name="T13" fmla="*/ 86 h 100"/>
              <a:gd name="T14" fmla="*/ 14 w 105"/>
              <a:gd name="T15" fmla="*/ 55 h 100"/>
              <a:gd name="T16" fmla="*/ 102 w 105"/>
              <a:gd name="T17" fmla="*/ 55 h 100"/>
              <a:gd name="T18" fmla="*/ 81 w 105"/>
              <a:gd name="T19" fmla="*/ 9 h 100"/>
              <a:gd name="T20" fmla="*/ 15 w 105"/>
              <a:gd name="T21" fmla="*/ 42 h 100"/>
              <a:gd name="T22" fmla="*/ 51 w 105"/>
              <a:gd name="T23" fmla="*/ 14 h 100"/>
              <a:gd name="T24" fmla="*/ 87 w 105"/>
              <a:gd name="T25" fmla="*/ 42 h 100"/>
              <a:gd name="T26" fmla="*/ 15 w 105"/>
              <a:gd name="T27" fmla="*/ 4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5" h="100">
                <a:moveTo>
                  <a:pt x="81" y="9"/>
                </a:moveTo>
                <a:cubicBezTo>
                  <a:pt x="73" y="5"/>
                  <a:pt x="64" y="1"/>
                  <a:pt x="51" y="1"/>
                </a:cubicBezTo>
                <a:cubicBezTo>
                  <a:pt x="51" y="1"/>
                  <a:pt x="4" y="0"/>
                  <a:pt x="0" y="49"/>
                </a:cubicBezTo>
                <a:cubicBezTo>
                  <a:pt x="0" y="69"/>
                  <a:pt x="10" y="98"/>
                  <a:pt x="51" y="99"/>
                </a:cubicBezTo>
                <a:cubicBezTo>
                  <a:pt x="90" y="100"/>
                  <a:pt x="98" y="70"/>
                  <a:pt x="100" y="65"/>
                </a:cubicBezTo>
                <a:cubicBezTo>
                  <a:pt x="85" y="65"/>
                  <a:pt x="85" y="65"/>
                  <a:pt x="85" y="65"/>
                </a:cubicBezTo>
                <a:cubicBezTo>
                  <a:pt x="85" y="65"/>
                  <a:pt x="79" y="87"/>
                  <a:pt x="51" y="86"/>
                </a:cubicBezTo>
                <a:cubicBezTo>
                  <a:pt x="36" y="86"/>
                  <a:pt x="17" y="79"/>
                  <a:pt x="14" y="55"/>
                </a:cubicBezTo>
                <a:cubicBezTo>
                  <a:pt x="102" y="55"/>
                  <a:pt x="102" y="55"/>
                  <a:pt x="102" y="55"/>
                </a:cubicBezTo>
                <a:cubicBezTo>
                  <a:pt x="102" y="55"/>
                  <a:pt x="105" y="25"/>
                  <a:pt x="81" y="9"/>
                </a:cubicBezTo>
                <a:close/>
                <a:moveTo>
                  <a:pt x="15" y="42"/>
                </a:moveTo>
                <a:cubicBezTo>
                  <a:pt x="15" y="42"/>
                  <a:pt x="19" y="15"/>
                  <a:pt x="51" y="14"/>
                </a:cubicBezTo>
                <a:cubicBezTo>
                  <a:pt x="82" y="14"/>
                  <a:pt x="87" y="42"/>
                  <a:pt x="87" y="42"/>
                </a:cubicBezTo>
                <a:lnTo>
                  <a:pt x="15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3" name="Freeform 18">
            <a:extLst>
              <a:ext uri="{FF2B5EF4-FFF2-40B4-BE49-F238E27FC236}">
                <a16:creationId xmlns:a16="http://schemas.microsoft.com/office/drawing/2014/main" id="{D8B420F4-2765-461D-A073-86EFD0067A6D}"/>
              </a:ext>
            </a:extLst>
          </p:cNvPr>
          <p:cNvSpPr>
            <a:spLocks/>
          </p:cNvSpPr>
          <p:nvPr/>
        </p:nvSpPr>
        <p:spPr bwMode="auto">
          <a:xfrm>
            <a:off x="4660760" y="3914847"/>
            <a:ext cx="171119" cy="183342"/>
          </a:xfrm>
          <a:custGeom>
            <a:avLst/>
            <a:gdLst>
              <a:gd name="T0" fmla="*/ 80 w 92"/>
              <a:gd name="T1" fmla="*/ 49 h 99"/>
              <a:gd name="T2" fmla="*/ 66 w 92"/>
              <a:gd name="T3" fmla="*/ 44 h 99"/>
              <a:gd name="T4" fmla="*/ 47 w 92"/>
              <a:gd name="T5" fmla="*/ 41 h 99"/>
              <a:gd name="T6" fmla="*/ 32 w 92"/>
              <a:gd name="T7" fmla="*/ 39 h 99"/>
              <a:gd name="T8" fmla="*/ 18 w 92"/>
              <a:gd name="T9" fmla="*/ 27 h 99"/>
              <a:gd name="T10" fmla="*/ 29 w 92"/>
              <a:gd name="T11" fmla="*/ 15 h 99"/>
              <a:gd name="T12" fmla="*/ 61 w 92"/>
              <a:gd name="T13" fmla="*/ 16 h 99"/>
              <a:gd name="T14" fmla="*/ 73 w 92"/>
              <a:gd name="T15" fmla="*/ 33 h 99"/>
              <a:gd name="T16" fmla="*/ 87 w 92"/>
              <a:gd name="T17" fmla="*/ 33 h 99"/>
              <a:gd name="T18" fmla="*/ 83 w 92"/>
              <a:gd name="T19" fmla="*/ 17 h 99"/>
              <a:gd name="T20" fmla="*/ 68 w 92"/>
              <a:gd name="T21" fmla="*/ 4 h 99"/>
              <a:gd name="T22" fmla="*/ 44 w 92"/>
              <a:gd name="T23" fmla="*/ 0 h 99"/>
              <a:gd name="T24" fmla="*/ 13 w 92"/>
              <a:gd name="T25" fmla="*/ 9 h 99"/>
              <a:gd name="T26" fmla="*/ 5 w 92"/>
              <a:gd name="T27" fmla="*/ 33 h 99"/>
              <a:gd name="T28" fmla="*/ 21 w 92"/>
              <a:gd name="T29" fmla="*/ 50 h 99"/>
              <a:gd name="T30" fmla="*/ 33 w 92"/>
              <a:gd name="T31" fmla="*/ 53 h 99"/>
              <a:gd name="T32" fmla="*/ 60 w 92"/>
              <a:gd name="T33" fmla="*/ 57 h 99"/>
              <a:gd name="T34" fmla="*/ 75 w 92"/>
              <a:gd name="T35" fmla="*/ 64 h 99"/>
              <a:gd name="T36" fmla="*/ 68 w 92"/>
              <a:gd name="T37" fmla="*/ 82 h 99"/>
              <a:gd name="T38" fmla="*/ 37 w 92"/>
              <a:gd name="T39" fmla="*/ 84 h 99"/>
              <a:gd name="T40" fmla="*/ 17 w 92"/>
              <a:gd name="T41" fmla="*/ 74 h 99"/>
              <a:gd name="T42" fmla="*/ 14 w 92"/>
              <a:gd name="T43" fmla="*/ 64 h 99"/>
              <a:gd name="T44" fmla="*/ 0 w 92"/>
              <a:gd name="T45" fmla="*/ 64 h 99"/>
              <a:gd name="T46" fmla="*/ 6 w 92"/>
              <a:gd name="T47" fmla="*/ 82 h 99"/>
              <a:gd name="T48" fmla="*/ 25 w 92"/>
              <a:gd name="T49" fmla="*/ 95 h 99"/>
              <a:gd name="T50" fmla="*/ 68 w 92"/>
              <a:gd name="T51" fmla="*/ 95 h 99"/>
              <a:gd name="T52" fmla="*/ 89 w 92"/>
              <a:gd name="T53" fmla="*/ 75 h 99"/>
              <a:gd name="T54" fmla="*/ 80 w 92"/>
              <a:gd name="T55" fmla="*/ 4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2" h="99">
                <a:moveTo>
                  <a:pt x="80" y="49"/>
                </a:moveTo>
                <a:cubicBezTo>
                  <a:pt x="76" y="47"/>
                  <a:pt x="71" y="45"/>
                  <a:pt x="66" y="44"/>
                </a:cubicBezTo>
                <a:cubicBezTo>
                  <a:pt x="62" y="43"/>
                  <a:pt x="54" y="42"/>
                  <a:pt x="47" y="41"/>
                </a:cubicBezTo>
                <a:cubicBezTo>
                  <a:pt x="38" y="40"/>
                  <a:pt x="32" y="39"/>
                  <a:pt x="32" y="39"/>
                </a:cubicBezTo>
                <a:cubicBezTo>
                  <a:pt x="32" y="39"/>
                  <a:pt x="17" y="38"/>
                  <a:pt x="18" y="27"/>
                </a:cubicBezTo>
                <a:cubicBezTo>
                  <a:pt x="19" y="22"/>
                  <a:pt x="20" y="18"/>
                  <a:pt x="29" y="15"/>
                </a:cubicBezTo>
                <a:cubicBezTo>
                  <a:pt x="38" y="12"/>
                  <a:pt x="54" y="13"/>
                  <a:pt x="61" y="16"/>
                </a:cubicBezTo>
                <a:cubicBezTo>
                  <a:pt x="68" y="19"/>
                  <a:pt x="72" y="23"/>
                  <a:pt x="73" y="33"/>
                </a:cubicBezTo>
                <a:cubicBezTo>
                  <a:pt x="87" y="33"/>
                  <a:pt x="87" y="33"/>
                  <a:pt x="87" y="33"/>
                </a:cubicBezTo>
                <a:cubicBezTo>
                  <a:pt x="87" y="33"/>
                  <a:pt x="87" y="25"/>
                  <a:pt x="83" y="17"/>
                </a:cubicBezTo>
                <a:cubicBezTo>
                  <a:pt x="80" y="12"/>
                  <a:pt x="75" y="8"/>
                  <a:pt x="68" y="4"/>
                </a:cubicBezTo>
                <a:cubicBezTo>
                  <a:pt x="61" y="2"/>
                  <a:pt x="52" y="0"/>
                  <a:pt x="44" y="0"/>
                </a:cubicBezTo>
                <a:cubicBezTo>
                  <a:pt x="24" y="0"/>
                  <a:pt x="16" y="7"/>
                  <a:pt x="13" y="9"/>
                </a:cubicBezTo>
                <a:cubicBezTo>
                  <a:pt x="10" y="12"/>
                  <a:pt x="2" y="21"/>
                  <a:pt x="5" y="33"/>
                </a:cubicBezTo>
                <a:cubicBezTo>
                  <a:pt x="7" y="45"/>
                  <a:pt x="18" y="49"/>
                  <a:pt x="21" y="50"/>
                </a:cubicBezTo>
                <a:cubicBezTo>
                  <a:pt x="24" y="52"/>
                  <a:pt x="30" y="53"/>
                  <a:pt x="33" y="53"/>
                </a:cubicBezTo>
                <a:cubicBezTo>
                  <a:pt x="40" y="54"/>
                  <a:pt x="60" y="57"/>
                  <a:pt x="60" y="57"/>
                </a:cubicBezTo>
                <a:cubicBezTo>
                  <a:pt x="60" y="57"/>
                  <a:pt x="72" y="57"/>
                  <a:pt x="75" y="64"/>
                </a:cubicBezTo>
                <a:cubicBezTo>
                  <a:pt x="77" y="70"/>
                  <a:pt x="76" y="78"/>
                  <a:pt x="68" y="82"/>
                </a:cubicBezTo>
                <a:cubicBezTo>
                  <a:pt x="59" y="85"/>
                  <a:pt x="50" y="86"/>
                  <a:pt x="37" y="84"/>
                </a:cubicBezTo>
                <a:cubicBezTo>
                  <a:pt x="27" y="83"/>
                  <a:pt x="20" y="80"/>
                  <a:pt x="17" y="74"/>
                </a:cubicBezTo>
                <a:cubicBezTo>
                  <a:pt x="15" y="71"/>
                  <a:pt x="15" y="67"/>
                  <a:pt x="14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1" y="67"/>
                  <a:pt x="1" y="76"/>
                  <a:pt x="6" y="82"/>
                </a:cubicBezTo>
                <a:cubicBezTo>
                  <a:pt x="11" y="90"/>
                  <a:pt x="18" y="93"/>
                  <a:pt x="25" y="95"/>
                </a:cubicBezTo>
                <a:cubicBezTo>
                  <a:pt x="37" y="99"/>
                  <a:pt x="57" y="99"/>
                  <a:pt x="68" y="95"/>
                </a:cubicBezTo>
                <a:cubicBezTo>
                  <a:pt x="80" y="92"/>
                  <a:pt x="87" y="85"/>
                  <a:pt x="89" y="75"/>
                </a:cubicBezTo>
                <a:cubicBezTo>
                  <a:pt x="90" y="70"/>
                  <a:pt x="92" y="57"/>
                  <a:pt x="80" y="4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4" name="Freeform 19">
            <a:extLst>
              <a:ext uri="{FF2B5EF4-FFF2-40B4-BE49-F238E27FC236}">
                <a16:creationId xmlns:a16="http://schemas.microsoft.com/office/drawing/2014/main" id="{245A7B9B-1617-4FF7-A2D1-C2A3C14C5867}"/>
              </a:ext>
            </a:extLst>
          </p:cNvPr>
          <p:cNvSpPr>
            <a:spLocks/>
          </p:cNvSpPr>
          <p:nvPr/>
        </p:nvSpPr>
        <p:spPr bwMode="auto">
          <a:xfrm>
            <a:off x="5802063" y="3869011"/>
            <a:ext cx="84032" cy="229177"/>
          </a:xfrm>
          <a:custGeom>
            <a:avLst/>
            <a:gdLst>
              <a:gd name="T0" fmla="*/ 34 w 45"/>
              <a:gd name="T1" fmla="*/ 0 h 124"/>
              <a:gd name="T2" fmla="*/ 19 w 45"/>
              <a:gd name="T3" fmla="*/ 0 h 124"/>
              <a:gd name="T4" fmla="*/ 19 w 45"/>
              <a:gd name="T5" fmla="*/ 29 h 124"/>
              <a:gd name="T6" fmla="*/ 0 w 45"/>
              <a:gd name="T7" fmla="*/ 29 h 124"/>
              <a:gd name="T8" fmla="*/ 0 w 45"/>
              <a:gd name="T9" fmla="*/ 42 h 124"/>
              <a:gd name="T10" fmla="*/ 20 w 45"/>
              <a:gd name="T11" fmla="*/ 42 h 124"/>
              <a:gd name="T12" fmla="*/ 20 w 45"/>
              <a:gd name="T13" fmla="*/ 98 h 124"/>
              <a:gd name="T14" fmla="*/ 22 w 45"/>
              <a:gd name="T15" fmla="*/ 114 h 124"/>
              <a:gd name="T16" fmla="*/ 34 w 45"/>
              <a:gd name="T17" fmla="*/ 122 h 124"/>
              <a:gd name="T18" fmla="*/ 45 w 45"/>
              <a:gd name="T19" fmla="*/ 123 h 124"/>
              <a:gd name="T20" fmla="*/ 45 w 45"/>
              <a:gd name="T21" fmla="*/ 110 h 124"/>
              <a:gd name="T22" fmla="*/ 37 w 45"/>
              <a:gd name="T23" fmla="*/ 109 h 124"/>
              <a:gd name="T24" fmla="*/ 34 w 45"/>
              <a:gd name="T25" fmla="*/ 102 h 124"/>
              <a:gd name="T26" fmla="*/ 34 w 45"/>
              <a:gd name="T27" fmla="*/ 42 h 124"/>
              <a:gd name="T28" fmla="*/ 45 w 45"/>
              <a:gd name="T29" fmla="*/ 42 h 124"/>
              <a:gd name="T30" fmla="*/ 45 w 45"/>
              <a:gd name="T31" fmla="*/ 29 h 124"/>
              <a:gd name="T32" fmla="*/ 34 w 45"/>
              <a:gd name="T33" fmla="*/ 29 h 124"/>
              <a:gd name="T34" fmla="*/ 34 w 45"/>
              <a:gd name="T3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" h="124">
                <a:moveTo>
                  <a:pt x="34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29"/>
                  <a:pt x="19" y="29"/>
                  <a:pt x="19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42"/>
                  <a:pt x="0" y="42"/>
                  <a:pt x="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98"/>
                  <a:pt x="20" y="98"/>
                  <a:pt x="20" y="98"/>
                </a:cubicBezTo>
                <a:cubicBezTo>
                  <a:pt x="20" y="98"/>
                  <a:pt x="20" y="109"/>
                  <a:pt x="22" y="114"/>
                </a:cubicBezTo>
                <a:cubicBezTo>
                  <a:pt x="24" y="118"/>
                  <a:pt x="28" y="121"/>
                  <a:pt x="34" y="122"/>
                </a:cubicBezTo>
                <a:cubicBezTo>
                  <a:pt x="34" y="122"/>
                  <a:pt x="39" y="124"/>
                  <a:pt x="45" y="123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110"/>
                  <a:pt x="40" y="110"/>
                  <a:pt x="37" y="109"/>
                </a:cubicBezTo>
                <a:cubicBezTo>
                  <a:pt x="34" y="107"/>
                  <a:pt x="34" y="102"/>
                  <a:pt x="34" y="102"/>
                </a:cubicBezTo>
                <a:cubicBezTo>
                  <a:pt x="34" y="42"/>
                  <a:pt x="34" y="42"/>
                  <a:pt x="34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29"/>
                  <a:pt x="45" y="29"/>
                  <a:pt x="45" y="29"/>
                </a:cubicBezTo>
                <a:cubicBezTo>
                  <a:pt x="34" y="29"/>
                  <a:pt x="34" y="29"/>
                  <a:pt x="34" y="29"/>
                </a:cubicBezTo>
                <a:lnTo>
                  <a:pt x="3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5" name="Freeform 20">
            <a:extLst>
              <a:ext uri="{FF2B5EF4-FFF2-40B4-BE49-F238E27FC236}">
                <a16:creationId xmlns:a16="http://schemas.microsoft.com/office/drawing/2014/main" id="{7F3EFD77-C3F0-4F14-9375-7C0E5AC49EA7}"/>
              </a:ext>
            </a:extLst>
          </p:cNvPr>
          <p:cNvSpPr>
            <a:spLocks noEditPoints="1"/>
          </p:cNvSpPr>
          <p:nvPr/>
        </p:nvSpPr>
        <p:spPr bwMode="auto">
          <a:xfrm>
            <a:off x="5730253" y="3179953"/>
            <a:ext cx="649336" cy="611139"/>
          </a:xfrm>
          <a:custGeom>
            <a:avLst/>
            <a:gdLst>
              <a:gd name="T0" fmla="*/ 175 w 349"/>
              <a:gd name="T1" fmla="*/ 0 h 330"/>
              <a:gd name="T2" fmla="*/ 0 w 349"/>
              <a:gd name="T3" fmla="*/ 165 h 330"/>
              <a:gd name="T4" fmla="*/ 175 w 349"/>
              <a:gd name="T5" fmla="*/ 330 h 330"/>
              <a:gd name="T6" fmla="*/ 349 w 349"/>
              <a:gd name="T7" fmla="*/ 165 h 330"/>
              <a:gd name="T8" fmla="*/ 175 w 349"/>
              <a:gd name="T9" fmla="*/ 0 h 330"/>
              <a:gd name="T10" fmla="*/ 175 w 349"/>
              <a:gd name="T11" fmla="*/ 252 h 330"/>
              <a:gd name="T12" fmla="*/ 83 w 349"/>
              <a:gd name="T13" fmla="*/ 165 h 330"/>
              <a:gd name="T14" fmla="*/ 175 w 349"/>
              <a:gd name="T15" fmla="*/ 79 h 330"/>
              <a:gd name="T16" fmla="*/ 266 w 349"/>
              <a:gd name="T17" fmla="*/ 165 h 330"/>
              <a:gd name="T18" fmla="*/ 175 w 349"/>
              <a:gd name="T19" fmla="*/ 252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49" h="330">
                <a:moveTo>
                  <a:pt x="175" y="0"/>
                </a:moveTo>
                <a:cubicBezTo>
                  <a:pt x="78" y="0"/>
                  <a:pt x="0" y="74"/>
                  <a:pt x="0" y="165"/>
                </a:cubicBezTo>
                <a:cubicBezTo>
                  <a:pt x="0" y="256"/>
                  <a:pt x="78" y="330"/>
                  <a:pt x="175" y="330"/>
                </a:cubicBezTo>
                <a:cubicBezTo>
                  <a:pt x="271" y="330"/>
                  <a:pt x="349" y="256"/>
                  <a:pt x="349" y="165"/>
                </a:cubicBezTo>
                <a:cubicBezTo>
                  <a:pt x="349" y="74"/>
                  <a:pt x="271" y="0"/>
                  <a:pt x="175" y="0"/>
                </a:cubicBezTo>
                <a:close/>
                <a:moveTo>
                  <a:pt x="175" y="252"/>
                </a:moveTo>
                <a:cubicBezTo>
                  <a:pt x="124" y="252"/>
                  <a:pt x="83" y="213"/>
                  <a:pt x="83" y="165"/>
                </a:cubicBezTo>
                <a:cubicBezTo>
                  <a:pt x="83" y="118"/>
                  <a:pt x="124" y="79"/>
                  <a:pt x="175" y="79"/>
                </a:cubicBezTo>
                <a:cubicBezTo>
                  <a:pt x="225" y="79"/>
                  <a:pt x="266" y="118"/>
                  <a:pt x="266" y="165"/>
                </a:cubicBezTo>
                <a:cubicBezTo>
                  <a:pt x="266" y="213"/>
                  <a:pt x="225" y="252"/>
                  <a:pt x="175" y="2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6" name="Freeform 21">
            <a:extLst>
              <a:ext uri="{FF2B5EF4-FFF2-40B4-BE49-F238E27FC236}">
                <a16:creationId xmlns:a16="http://schemas.microsoft.com/office/drawing/2014/main" id="{01FD055D-919E-4AE6-A5AE-A2F5948E06E4}"/>
              </a:ext>
            </a:extLst>
          </p:cNvPr>
          <p:cNvSpPr>
            <a:spLocks/>
          </p:cNvSpPr>
          <p:nvPr/>
        </p:nvSpPr>
        <p:spPr bwMode="auto">
          <a:xfrm>
            <a:off x="5604970" y="3914847"/>
            <a:ext cx="166536" cy="177230"/>
          </a:xfrm>
          <a:custGeom>
            <a:avLst/>
            <a:gdLst>
              <a:gd name="T0" fmla="*/ 48 w 90"/>
              <a:gd name="T1" fmla="*/ 0 h 95"/>
              <a:gd name="T2" fmla="*/ 14 w 90"/>
              <a:gd name="T3" fmla="*/ 14 h 95"/>
              <a:gd name="T4" fmla="*/ 14 w 90"/>
              <a:gd name="T5" fmla="*/ 3 h 95"/>
              <a:gd name="T6" fmla="*/ 0 w 90"/>
              <a:gd name="T7" fmla="*/ 3 h 95"/>
              <a:gd name="T8" fmla="*/ 0 w 90"/>
              <a:gd name="T9" fmla="*/ 95 h 95"/>
              <a:gd name="T10" fmla="*/ 14 w 90"/>
              <a:gd name="T11" fmla="*/ 95 h 95"/>
              <a:gd name="T12" fmla="*/ 14 w 90"/>
              <a:gd name="T13" fmla="*/ 41 h 95"/>
              <a:gd name="T14" fmla="*/ 48 w 90"/>
              <a:gd name="T15" fmla="*/ 13 h 95"/>
              <a:gd name="T16" fmla="*/ 76 w 90"/>
              <a:gd name="T17" fmla="*/ 41 h 95"/>
              <a:gd name="T18" fmla="*/ 76 w 90"/>
              <a:gd name="T19" fmla="*/ 95 h 95"/>
              <a:gd name="T20" fmla="*/ 90 w 90"/>
              <a:gd name="T21" fmla="*/ 95 h 95"/>
              <a:gd name="T22" fmla="*/ 90 w 90"/>
              <a:gd name="T23" fmla="*/ 35 h 95"/>
              <a:gd name="T24" fmla="*/ 48 w 90"/>
              <a:gd name="T2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95">
                <a:moveTo>
                  <a:pt x="48" y="0"/>
                </a:moveTo>
                <a:cubicBezTo>
                  <a:pt x="25" y="0"/>
                  <a:pt x="15" y="13"/>
                  <a:pt x="14" y="14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4" y="13"/>
                  <a:pt x="48" y="13"/>
                </a:cubicBezTo>
                <a:cubicBezTo>
                  <a:pt x="73" y="13"/>
                  <a:pt x="77" y="27"/>
                  <a:pt x="76" y="41"/>
                </a:cubicBezTo>
                <a:cubicBezTo>
                  <a:pt x="76" y="95"/>
                  <a:pt x="76" y="95"/>
                  <a:pt x="76" y="95"/>
                </a:cubicBezTo>
                <a:cubicBezTo>
                  <a:pt x="90" y="95"/>
                  <a:pt x="90" y="95"/>
                  <a:pt x="90" y="95"/>
                </a:cubicBezTo>
                <a:cubicBezTo>
                  <a:pt x="90" y="35"/>
                  <a:pt x="90" y="35"/>
                  <a:pt x="90" y="35"/>
                </a:cubicBezTo>
                <a:cubicBezTo>
                  <a:pt x="90" y="29"/>
                  <a:pt x="89" y="0"/>
                  <a:pt x="4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7" name="Freeform 22">
            <a:extLst>
              <a:ext uri="{FF2B5EF4-FFF2-40B4-BE49-F238E27FC236}">
                <a16:creationId xmlns:a16="http://schemas.microsoft.com/office/drawing/2014/main" id="{AC27DE97-1287-4539-9DFC-0E21BE73D928}"/>
              </a:ext>
            </a:extLst>
          </p:cNvPr>
          <p:cNvSpPr>
            <a:spLocks/>
          </p:cNvSpPr>
          <p:nvPr/>
        </p:nvSpPr>
        <p:spPr bwMode="auto">
          <a:xfrm>
            <a:off x="5025916" y="3914847"/>
            <a:ext cx="281124" cy="177230"/>
          </a:xfrm>
          <a:custGeom>
            <a:avLst/>
            <a:gdLst>
              <a:gd name="T0" fmla="*/ 135 w 151"/>
              <a:gd name="T1" fmla="*/ 6 h 95"/>
              <a:gd name="T2" fmla="*/ 111 w 151"/>
              <a:gd name="T3" fmla="*/ 0 h 95"/>
              <a:gd name="T4" fmla="*/ 78 w 151"/>
              <a:gd name="T5" fmla="*/ 17 h 95"/>
              <a:gd name="T6" fmla="*/ 44 w 151"/>
              <a:gd name="T7" fmla="*/ 0 h 95"/>
              <a:gd name="T8" fmla="*/ 14 w 151"/>
              <a:gd name="T9" fmla="*/ 12 h 95"/>
              <a:gd name="T10" fmla="*/ 14 w 151"/>
              <a:gd name="T11" fmla="*/ 3 h 95"/>
              <a:gd name="T12" fmla="*/ 0 w 151"/>
              <a:gd name="T13" fmla="*/ 3 h 95"/>
              <a:gd name="T14" fmla="*/ 0 w 151"/>
              <a:gd name="T15" fmla="*/ 95 h 95"/>
              <a:gd name="T16" fmla="*/ 14 w 151"/>
              <a:gd name="T17" fmla="*/ 95 h 95"/>
              <a:gd name="T18" fmla="*/ 14 w 151"/>
              <a:gd name="T19" fmla="*/ 41 h 95"/>
              <a:gd name="T20" fmla="*/ 27 w 151"/>
              <a:gd name="T21" fmla="*/ 17 h 95"/>
              <a:gd name="T22" fmla="*/ 43 w 151"/>
              <a:gd name="T23" fmla="*/ 13 h 95"/>
              <a:gd name="T24" fmla="*/ 65 w 151"/>
              <a:gd name="T25" fmla="*/ 22 h 95"/>
              <a:gd name="T26" fmla="*/ 68 w 151"/>
              <a:gd name="T27" fmla="*/ 33 h 95"/>
              <a:gd name="T28" fmla="*/ 68 w 151"/>
              <a:gd name="T29" fmla="*/ 95 h 95"/>
              <a:gd name="T30" fmla="*/ 82 w 151"/>
              <a:gd name="T31" fmla="*/ 95 h 95"/>
              <a:gd name="T32" fmla="*/ 82 w 151"/>
              <a:gd name="T33" fmla="*/ 37 h 95"/>
              <a:gd name="T34" fmla="*/ 88 w 151"/>
              <a:gd name="T35" fmla="*/ 22 h 95"/>
              <a:gd name="T36" fmla="*/ 111 w 151"/>
              <a:gd name="T37" fmla="*/ 13 h 95"/>
              <a:gd name="T38" fmla="*/ 135 w 151"/>
              <a:gd name="T39" fmla="*/ 33 h 95"/>
              <a:gd name="T40" fmla="*/ 135 w 151"/>
              <a:gd name="T41" fmla="*/ 95 h 95"/>
              <a:gd name="T42" fmla="*/ 150 w 151"/>
              <a:gd name="T43" fmla="*/ 95 h 95"/>
              <a:gd name="T44" fmla="*/ 150 w 151"/>
              <a:gd name="T45" fmla="*/ 33 h 95"/>
              <a:gd name="T46" fmla="*/ 135 w 151"/>
              <a:gd name="T47" fmla="*/ 6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1" h="95">
                <a:moveTo>
                  <a:pt x="135" y="6"/>
                </a:moveTo>
                <a:cubicBezTo>
                  <a:pt x="130" y="3"/>
                  <a:pt x="120" y="0"/>
                  <a:pt x="111" y="0"/>
                </a:cubicBezTo>
                <a:cubicBezTo>
                  <a:pt x="100" y="0"/>
                  <a:pt x="87" y="3"/>
                  <a:pt x="78" y="17"/>
                </a:cubicBezTo>
                <a:cubicBezTo>
                  <a:pt x="71" y="4"/>
                  <a:pt x="58" y="0"/>
                  <a:pt x="44" y="0"/>
                </a:cubicBezTo>
                <a:cubicBezTo>
                  <a:pt x="31" y="1"/>
                  <a:pt x="22" y="5"/>
                  <a:pt x="14" y="12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3" y="25"/>
                  <a:pt x="27" y="17"/>
                </a:cubicBezTo>
                <a:cubicBezTo>
                  <a:pt x="32" y="15"/>
                  <a:pt x="36" y="13"/>
                  <a:pt x="43" y="13"/>
                </a:cubicBezTo>
                <a:cubicBezTo>
                  <a:pt x="55" y="13"/>
                  <a:pt x="62" y="17"/>
                  <a:pt x="65" y="22"/>
                </a:cubicBezTo>
                <a:cubicBezTo>
                  <a:pt x="68" y="27"/>
                  <a:pt x="68" y="31"/>
                  <a:pt x="68" y="33"/>
                </a:cubicBezTo>
                <a:cubicBezTo>
                  <a:pt x="68" y="95"/>
                  <a:pt x="68" y="95"/>
                  <a:pt x="68" y="95"/>
                </a:cubicBezTo>
                <a:cubicBezTo>
                  <a:pt x="82" y="95"/>
                  <a:pt x="82" y="95"/>
                  <a:pt x="82" y="95"/>
                </a:cubicBezTo>
                <a:cubicBezTo>
                  <a:pt x="82" y="37"/>
                  <a:pt x="82" y="37"/>
                  <a:pt x="82" y="37"/>
                </a:cubicBezTo>
                <a:cubicBezTo>
                  <a:pt x="82" y="37"/>
                  <a:pt x="82" y="28"/>
                  <a:pt x="88" y="22"/>
                </a:cubicBezTo>
                <a:cubicBezTo>
                  <a:pt x="92" y="17"/>
                  <a:pt x="99" y="13"/>
                  <a:pt x="111" y="13"/>
                </a:cubicBezTo>
                <a:cubicBezTo>
                  <a:pt x="134" y="14"/>
                  <a:pt x="135" y="30"/>
                  <a:pt x="135" y="33"/>
                </a:cubicBezTo>
                <a:cubicBezTo>
                  <a:pt x="135" y="95"/>
                  <a:pt x="135" y="95"/>
                  <a:pt x="135" y="95"/>
                </a:cubicBezTo>
                <a:cubicBezTo>
                  <a:pt x="150" y="95"/>
                  <a:pt x="150" y="95"/>
                  <a:pt x="150" y="95"/>
                </a:cubicBezTo>
                <a:cubicBezTo>
                  <a:pt x="150" y="33"/>
                  <a:pt x="150" y="33"/>
                  <a:pt x="150" y="33"/>
                </a:cubicBezTo>
                <a:cubicBezTo>
                  <a:pt x="150" y="33"/>
                  <a:pt x="151" y="15"/>
                  <a:pt x="135" y="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8" name="Freeform 23">
            <a:extLst>
              <a:ext uri="{FF2B5EF4-FFF2-40B4-BE49-F238E27FC236}">
                <a16:creationId xmlns:a16="http://schemas.microsoft.com/office/drawing/2014/main" id="{BC240E86-22A2-43BC-B373-57791C507301}"/>
              </a:ext>
            </a:extLst>
          </p:cNvPr>
          <p:cNvSpPr>
            <a:spLocks/>
          </p:cNvSpPr>
          <p:nvPr/>
        </p:nvSpPr>
        <p:spPr bwMode="auto">
          <a:xfrm>
            <a:off x="4870075" y="3869011"/>
            <a:ext cx="82504" cy="229177"/>
          </a:xfrm>
          <a:custGeom>
            <a:avLst/>
            <a:gdLst>
              <a:gd name="T0" fmla="*/ 33 w 45"/>
              <a:gd name="T1" fmla="*/ 0 h 124"/>
              <a:gd name="T2" fmla="*/ 19 w 45"/>
              <a:gd name="T3" fmla="*/ 0 h 124"/>
              <a:gd name="T4" fmla="*/ 19 w 45"/>
              <a:gd name="T5" fmla="*/ 29 h 124"/>
              <a:gd name="T6" fmla="*/ 0 w 45"/>
              <a:gd name="T7" fmla="*/ 29 h 124"/>
              <a:gd name="T8" fmla="*/ 0 w 45"/>
              <a:gd name="T9" fmla="*/ 42 h 124"/>
              <a:gd name="T10" fmla="*/ 19 w 45"/>
              <a:gd name="T11" fmla="*/ 42 h 124"/>
              <a:gd name="T12" fmla="*/ 19 w 45"/>
              <a:gd name="T13" fmla="*/ 98 h 124"/>
              <a:gd name="T14" fmla="*/ 22 w 45"/>
              <a:gd name="T15" fmla="*/ 114 h 124"/>
              <a:gd name="T16" fmla="*/ 33 w 45"/>
              <a:gd name="T17" fmla="*/ 122 h 124"/>
              <a:gd name="T18" fmla="*/ 45 w 45"/>
              <a:gd name="T19" fmla="*/ 123 h 124"/>
              <a:gd name="T20" fmla="*/ 45 w 45"/>
              <a:gd name="T21" fmla="*/ 110 h 124"/>
              <a:gd name="T22" fmla="*/ 37 w 45"/>
              <a:gd name="T23" fmla="*/ 109 h 124"/>
              <a:gd name="T24" fmla="*/ 33 w 45"/>
              <a:gd name="T25" fmla="*/ 102 h 124"/>
              <a:gd name="T26" fmla="*/ 33 w 45"/>
              <a:gd name="T27" fmla="*/ 42 h 124"/>
              <a:gd name="T28" fmla="*/ 45 w 45"/>
              <a:gd name="T29" fmla="*/ 42 h 124"/>
              <a:gd name="T30" fmla="*/ 45 w 45"/>
              <a:gd name="T31" fmla="*/ 29 h 124"/>
              <a:gd name="T32" fmla="*/ 33 w 45"/>
              <a:gd name="T33" fmla="*/ 29 h 124"/>
              <a:gd name="T34" fmla="*/ 33 w 45"/>
              <a:gd name="T3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" h="124">
                <a:moveTo>
                  <a:pt x="33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29"/>
                  <a:pt x="19" y="29"/>
                  <a:pt x="19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42"/>
                  <a:pt x="0" y="42"/>
                  <a:pt x="0" y="42"/>
                </a:cubicBezTo>
                <a:cubicBezTo>
                  <a:pt x="19" y="42"/>
                  <a:pt x="19" y="42"/>
                  <a:pt x="19" y="42"/>
                </a:cubicBezTo>
                <a:cubicBezTo>
                  <a:pt x="19" y="98"/>
                  <a:pt x="19" y="98"/>
                  <a:pt x="19" y="98"/>
                </a:cubicBezTo>
                <a:cubicBezTo>
                  <a:pt x="19" y="98"/>
                  <a:pt x="19" y="109"/>
                  <a:pt x="22" y="114"/>
                </a:cubicBezTo>
                <a:cubicBezTo>
                  <a:pt x="24" y="118"/>
                  <a:pt x="28" y="121"/>
                  <a:pt x="33" y="122"/>
                </a:cubicBezTo>
                <a:cubicBezTo>
                  <a:pt x="33" y="122"/>
                  <a:pt x="39" y="124"/>
                  <a:pt x="45" y="123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110"/>
                  <a:pt x="40" y="110"/>
                  <a:pt x="37" y="109"/>
                </a:cubicBezTo>
                <a:cubicBezTo>
                  <a:pt x="33" y="107"/>
                  <a:pt x="33" y="102"/>
                  <a:pt x="33" y="102"/>
                </a:cubicBezTo>
                <a:cubicBezTo>
                  <a:pt x="33" y="42"/>
                  <a:pt x="33" y="42"/>
                  <a:pt x="33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29"/>
                  <a:pt x="45" y="29"/>
                  <a:pt x="45" y="29"/>
                </a:cubicBezTo>
                <a:cubicBezTo>
                  <a:pt x="33" y="29"/>
                  <a:pt x="33" y="29"/>
                  <a:pt x="33" y="29"/>
                </a:cubicBezTo>
                <a:lnTo>
                  <a:pt x="3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9" name="Freeform 24">
            <a:extLst>
              <a:ext uri="{FF2B5EF4-FFF2-40B4-BE49-F238E27FC236}">
                <a16:creationId xmlns:a16="http://schemas.microsoft.com/office/drawing/2014/main" id="{94A0A7E7-18F4-40C1-BD66-7EDA9E2CC875}"/>
              </a:ext>
            </a:extLst>
          </p:cNvPr>
          <p:cNvSpPr>
            <a:spLocks/>
          </p:cNvSpPr>
          <p:nvPr/>
        </p:nvSpPr>
        <p:spPr bwMode="auto">
          <a:xfrm>
            <a:off x="4384220" y="3179953"/>
            <a:ext cx="615723" cy="611139"/>
          </a:xfrm>
          <a:custGeom>
            <a:avLst/>
            <a:gdLst>
              <a:gd name="T0" fmla="*/ 174 w 331"/>
              <a:gd name="T1" fmla="*/ 251 h 330"/>
              <a:gd name="T2" fmla="*/ 83 w 331"/>
              <a:gd name="T3" fmla="*/ 165 h 330"/>
              <a:gd name="T4" fmla="*/ 174 w 331"/>
              <a:gd name="T5" fmla="*/ 79 h 330"/>
              <a:gd name="T6" fmla="*/ 255 w 331"/>
              <a:gd name="T7" fmla="*/ 124 h 330"/>
              <a:gd name="T8" fmla="*/ 329 w 331"/>
              <a:gd name="T9" fmla="*/ 88 h 330"/>
              <a:gd name="T10" fmla="*/ 174 w 331"/>
              <a:gd name="T11" fmla="*/ 0 h 330"/>
              <a:gd name="T12" fmla="*/ 0 w 331"/>
              <a:gd name="T13" fmla="*/ 165 h 330"/>
              <a:gd name="T14" fmla="*/ 174 w 331"/>
              <a:gd name="T15" fmla="*/ 330 h 330"/>
              <a:gd name="T16" fmla="*/ 331 w 331"/>
              <a:gd name="T17" fmla="*/ 238 h 330"/>
              <a:gd name="T18" fmla="*/ 256 w 331"/>
              <a:gd name="T19" fmla="*/ 205 h 330"/>
              <a:gd name="T20" fmla="*/ 174 w 331"/>
              <a:gd name="T21" fmla="*/ 251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31" h="330">
                <a:moveTo>
                  <a:pt x="174" y="251"/>
                </a:moveTo>
                <a:cubicBezTo>
                  <a:pt x="124" y="251"/>
                  <a:pt x="83" y="213"/>
                  <a:pt x="83" y="165"/>
                </a:cubicBezTo>
                <a:cubicBezTo>
                  <a:pt x="83" y="117"/>
                  <a:pt x="124" y="79"/>
                  <a:pt x="174" y="79"/>
                </a:cubicBezTo>
                <a:cubicBezTo>
                  <a:pt x="209" y="79"/>
                  <a:pt x="239" y="97"/>
                  <a:pt x="255" y="124"/>
                </a:cubicBezTo>
                <a:cubicBezTo>
                  <a:pt x="329" y="88"/>
                  <a:pt x="329" y="88"/>
                  <a:pt x="329" y="88"/>
                </a:cubicBezTo>
                <a:cubicBezTo>
                  <a:pt x="300" y="36"/>
                  <a:pt x="241" y="0"/>
                  <a:pt x="174" y="0"/>
                </a:cubicBezTo>
                <a:cubicBezTo>
                  <a:pt x="78" y="0"/>
                  <a:pt x="0" y="74"/>
                  <a:pt x="0" y="165"/>
                </a:cubicBezTo>
                <a:cubicBezTo>
                  <a:pt x="0" y="256"/>
                  <a:pt x="78" y="330"/>
                  <a:pt x="174" y="330"/>
                </a:cubicBezTo>
                <a:cubicBezTo>
                  <a:pt x="243" y="330"/>
                  <a:pt x="302" y="293"/>
                  <a:pt x="331" y="238"/>
                </a:cubicBezTo>
                <a:cubicBezTo>
                  <a:pt x="256" y="205"/>
                  <a:pt x="256" y="205"/>
                  <a:pt x="256" y="205"/>
                </a:cubicBezTo>
                <a:cubicBezTo>
                  <a:pt x="241" y="233"/>
                  <a:pt x="210" y="251"/>
                  <a:pt x="174" y="25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0" name="Rectangle 25">
            <a:extLst>
              <a:ext uri="{FF2B5EF4-FFF2-40B4-BE49-F238E27FC236}">
                <a16:creationId xmlns:a16="http://schemas.microsoft.com/office/drawing/2014/main" id="{CE4FC129-58AB-48D9-9F0B-B3371225C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724" y="3922487"/>
            <a:ext cx="25974" cy="169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1" name="Freeform 26">
            <a:extLst>
              <a:ext uri="{FF2B5EF4-FFF2-40B4-BE49-F238E27FC236}">
                <a16:creationId xmlns:a16="http://schemas.microsoft.com/office/drawing/2014/main" id="{2E01AC76-13A8-4213-BE24-E4F9BE46AF7E}"/>
              </a:ext>
            </a:extLst>
          </p:cNvPr>
          <p:cNvSpPr>
            <a:spLocks/>
          </p:cNvSpPr>
          <p:nvPr/>
        </p:nvSpPr>
        <p:spPr bwMode="auto">
          <a:xfrm>
            <a:off x="3884613" y="5224213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6 h 87"/>
              <a:gd name="T4" fmla="*/ 21 w 99"/>
              <a:gd name="T5" fmla="*/ 16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4 h 87"/>
              <a:gd name="T12" fmla="*/ 31 w 99"/>
              <a:gd name="T13" fmla="*/ 71 h 87"/>
              <a:gd name="T14" fmla="*/ 81 w 99"/>
              <a:gd name="T15" fmla="*/ 71 h 87"/>
              <a:gd name="T16" fmla="*/ 76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6"/>
                </a:lnTo>
                <a:lnTo>
                  <a:pt x="21" y="16"/>
                </a:lnTo>
                <a:lnTo>
                  <a:pt x="26" y="0"/>
                </a:lnTo>
                <a:lnTo>
                  <a:pt x="99" y="0"/>
                </a:lnTo>
                <a:lnTo>
                  <a:pt x="95" y="14"/>
                </a:lnTo>
                <a:lnTo>
                  <a:pt x="31" y="71"/>
                </a:lnTo>
                <a:lnTo>
                  <a:pt x="81" y="71"/>
                </a:lnTo>
                <a:lnTo>
                  <a:pt x="76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2" name="Freeform 27">
            <a:extLst>
              <a:ext uri="{FF2B5EF4-FFF2-40B4-BE49-F238E27FC236}">
                <a16:creationId xmlns:a16="http://schemas.microsoft.com/office/drawing/2014/main" id="{7FF3AE10-9EEB-41BB-AB4B-1C848F10DF7A}"/>
              </a:ext>
            </a:extLst>
          </p:cNvPr>
          <p:cNvSpPr>
            <a:spLocks noEditPoints="1"/>
          </p:cNvSpPr>
          <p:nvPr/>
        </p:nvSpPr>
        <p:spPr bwMode="auto">
          <a:xfrm>
            <a:off x="4034342" y="5222685"/>
            <a:ext cx="131395" cy="137506"/>
          </a:xfrm>
          <a:custGeom>
            <a:avLst/>
            <a:gdLst>
              <a:gd name="T0" fmla="*/ 42 w 71"/>
              <a:gd name="T1" fmla="*/ 0 h 74"/>
              <a:gd name="T2" fmla="*/ 16 w 71"/>
              <a:gd name="T3" fmla="*/ 5 h 74"/>
              <a:gd name="T4" fmla="*/ 19 w 71"/>
              <a:gd name="T5" fmla="*/ 18 h 74"/>
              <a:gd name="T6" fmla="*/ 39 w 71"/>
              <a:gd name="T7" fmla="*/ 14 h 74"/>
              <a:gd name="T8" fmla="*/ 54 w 71"/>
              <a:gd name="T9" fmla="*/ 25 h 74"/>
              <a:gd name="T10" fmla="*/ 53 w 71"/>
              <a:gd name="T11" fmla="*/ 31 h 74"/>
              <a:gd name="T12" fmla="*/ 53 w 71"/>
              <a:gd name="T13" fmla="*/ 32 h 74"/>
              <a:gd name="T14" fmla="*/ 32 w 71"/>
              <a:gd name="T15" fmla="*/ 29 h 74"/>
              <a:gd name="T16" fmla="*/ 0 w 71"/>
              <a:gd name="T17" fmla="*/ 54 h 74"/>
              <a:gd name="T18" fmla="*/ 22 w 71"/>
              <a:gd name="T19" fmla="*/ 74 h 74"/>
              <a:gd name="T20" fmla="*/ 45 w 71"/>
              <a:gd name="T21" fmla="*/ 63 h 74"/>
              <a:gd name="T22" fmla="*/ 42 w 71"/>
              <a:gd name="T23" fmla="*/ 72 h 74"/>
              <a:gd name="T24" fmla="*/ 58 w 71"/>
              <a:gd name="T25" fmla="*/ 72 h 74"/>
              <a:gd name="T26" fmla="*/ 69 w 71"/>
              <a:gd name="T27" fmla="*/ 32 h 74"/>
              <a:gd name="T28" fmla="*/ 71 w 71"/>
              <a:gd name="T29" fmla="*/ 22 h 74"/>
              <a:gd name="T30" fmla="*/ 42 w 71"/>
              <a:gd name="T31" fmla="*/ 0 h 74"/>
              <a:gd name="T32" fmla="*/ 50 w 71"/>
              <a:gd name="T33" fmla="*/ 45 h 74"/>
              <a:gd name="T34" fmla="*/ 28 w 71"/>
              <a:gd name="T35" fmla="*/ 62 h 74"/>
              <a:gd name="T36" fmla="*/ 17 w 71"/>
              <a:gd name="T37" fmla="*/ 52 h 74"/>
              <a:gd name="T38" fmla="*/ 34 w 71"/>
              <a:gd name="T39" fmla="*/ 39 h 74"/>
              <a:gd name="T40" fmla="*/ 50 w 71"/>
              <a:gd name="T41" fmla="*/ 42 h 74"/>
              <a:gd name="T42" fmla="*/ 50 w 71"/>
              <a:gd name="T43" fmla="*/ 4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74">
                <a:moveTo>
                  <a:pt x="42" y="0"/>
                </a:moveTo>
                <a:cubicBezTo>
                  <a:pt x="32" y="0"/>
                  <a:pt x="24" y="2"/>
                  <a:pt x="16" y="5"/>
                </a:cubicBezTo>
                <a:cubicBezTo>
                  <a:pt x="19" y="18"/>
                  <a:pt x="19" y="18"/>
                  <a:pt x="19" y="18"/>
                </a:cubicBezTo>
                <a:cubicBezTo>
                  <a:pt x="25" y="16"/>
                  <a:pt x="32" y="14"/>
                  <a:pt x="39" y="14"/>
                </a:cubicBezTo>
                <a:cubicBezTo>
                  <a:pt x="50" y="14"/>
                  <a:pt x="54" y="19"/>
                  <a:pt x="54" y="25"/>
                </a:cubicBezTo>
                <a:cubicBezTo>
                  <a:pt x="54" y="27"/>
                  <a:pt x="54" y="28"/>
                  <a:pt x="53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47" y="30"/>
                  <a:pt x="40" y="29"/>
                  <a:pt x="32" y="29"/>
                </a:cubicBezTo>
                <a:cubicBezTo>
                  <a:pt x="13" y="29"/>
                  <a:pt x="0" y="38"/>
                  <a:pt x="0" y="54"/>
                </a:cubicBezTo>
                <a:cubicBezTo>
                  <a:pt x="0" y="66"/>
                  <a:pt x="9" y="74"/>
                  <a:pt x="22" y="74"/>
                </a:cubicBezTo>
                <a:cubicBezTo>
                  <a:pt x="31" y="74"/>
                  <a:pt x="39" y="70"/>
                  <a:pt x="45" y="63"/>
                </a:cubicBezTo>
                <a:cubicBezTo>
                  <a:pt x="42" y="72"/>
                  <a:pt x="42" y="72"/>
                  <a:pt x="42" y="72"/>
                </a:cubicBezTo>
                <a:cubicBezTo>
                  <a:pt x="58" y="72"/>
                  <a:pt x="58" y="72"/>
                  <a:pt x="58" y="72"/>
                </a:cubicBezTo>
                <a:cubicBezTo>
                  <a:pt x="69" y="32"/>
                  <a:pt x="69" y="32"/>
                  <a:pt x="69" y="32"/>
                </a:cubicBezTo>
                <a:cubicBezTo>
                  <a:pt x="70" y="29"/>
                  <a:pt x="71" y="25"/>
                  <a:pt x="71" y="22"/>
                </a:cubicBezTo>
                <a:cubicBezTo>
                  <a:pt x="71" y="8"/>
                  <a:pt x="61" y="0"/>
                  <a:pt x="42" y="0"/>
                </a:cubicBezTo>
                <a:close/>
                <a:moveTo>
                  <a:pt x="50" y="45"/>
                </a:moveTo>
                <a:cubicBezTo>
                  <a:pt x="47" y="54"/>
                  <a:pt x="38" y="62"/>
                  <a:pt x="28" y="62"/>
                </a:cubicBezTo>
                <a:cubicBezTo>
                  <a:pt x="21" y="62"/>
                  <a:pt x="17" y="58"/>
                  <a:pt x="17" y="52"/>
                </a:cubicBezTo>
                <a:cubicBezTo>
                  <a:pt x="17" y="45"/>
                  <a:pt x="23" y="39"/>
                  <a:pt x="34" y="39"/>
                </a:cubicBezTo>
                <a:cubicBezTo>
                  <a:pt x="41" y="39"/>
                  <a:pt x="46" y="41"/>
                  <a:pt x="50" y="42"/>
                </a:cubicBezTo>
                <a:lnTo>
                  <a:pt x="50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3" name="Freeform 28">
            <a:extLst>
              <a:ext uri="{FF2B5EF4-FFF2-40B4-BE49-F238E27FC236}">
                <a16:creationId xmlns:a16="http://schemas.microsoft.com/office/drawing/2014/main" id="{0B7D5DC4-B3B9-4F5B-BCE2-7511FBB6FDF2}"/>
              </a:ext>
            </a:extLst>
          </p:cNvPr>
          <p:cNvSpPr>
            <a:spLocks/>
          </p:cNvSpPr>
          <p:nvPr/>
        </p:nvSpPr>
        <p:spPr bwMode="auto">
          <a:xfrm>
            <a:off x="4188655" y="5222685"/>
            <a:ext cx="131395" cy="137506"/>
          </a:xfrm>
          <a:custGeom>
            <a:avLst/>
            <a:gdLst>
              <a:gd name="T0" fmla="*/ 0 w 71"/>
              <a:gd name="T1" fmla="*/ 42 h 74"/>
              <a:gd name="T2" fmla="*/ 42 w 71"/>
              <a:gd name="T3" fmla="*/ 0 h 74"/>
              <a:gd name="T4" fmla="*/ 71 w 71"/>
              <a:gd name="T5" fmla="*/ 16 h 74"/>
              <a:gd name="T6" fmla="*/ 58 w 71"/>
              <a:gd name="T7" fmla="*/ 24 h 74"/>
              <a:gd name="T8" fmla="*/ 41 w 71"/>
              <a:gd name="T9" fmla="*/ 14 h 74"/>
              <a:gd name="T10" fmla="*/ 16 w 71"/>
              <a:gd name="T11" fmla="*/ 42 h 74"/>
              <a:gd name="T12" fmla="*/ 33 w 71"/>
              <a:gd name="T13" fmla="*/ 60 h 74"/>
              <a:gd name="T14" fmla="*/ 51 w 71"/>
              <a:gd name="T15" fmla="*/ 52 h 74"/>
              <a:gd name="T16" fmla="*/ 60 w 71"/>
              <a:gd name="T17" fmla="*/ 63 h 74"/>
              <a:gd name="T18" fmla="*/ 32 w 71"/>
              <a:gd name="T19" fmla="*/ 74 h 74"/>
              <a:gd name="T20" fmla="*/ 0 w 71"/>
              <a:gd name="T21" fmla="*/ 42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" h="74">
                <a:moveTo>
                  <a:pt x="0" y="42"/>
                </a:moveTo>
                <a:cubicBezTo>
                  <a:pt x="0" y="19"/>
                  <a:pt x="19" y="0"/>
                  <a:pt x="42" y="0"/>
                </a:cubicBezTo>
                <a:cubicBezTo>
                  <a:pt x="57" y="0"/>
                  <a:pt x="66" y="7"/>
                  <a:pt x="71" y="16"/>
                </a:cubicBezTo>
                <a:cubicBezTo>
                  <a:pt x="58" y="24"/>
                  <a:pt x="58" y="24"/>
                  <a:pt x="58" y="24"/>
                </a:cubicBezTo>
                <a:cubicBezTo>
                  <a:pt x="54" y="18"/>
                  <a:pt x="50" y="14"/>
                  <a:pt x="41" y="14"/>
                </a:cubicBezTo>
                <a:cubicBezTo>
                  <a:pt x="28" y="14"/>
                  <a:pt x="16" y="27"/>
                  <a:pt x="16" y="42"/>
                </a:cubicBezTo>
                <a:cubicBezTo>
                  <a:pt x="16" y="53"/>
                  <a:pt x="24" y="60"/>
                  <a:pt x="33" y="60"/>
                </a:cubicBezTo>
                <a:cubicBezTo>
                  <a:pt x="40" y="60"/>
                  <a:pt x="46" y="57"/>
                  <a:pt x="51" y="52"/>
                </a:cubicBezTo>
                <a:cubicBezTo>
                  <a:pt x="60" y="63"/>
                  <a:pt x="60" y="63"/>
                  <a:pt x="60" y="63"/>
                </a:cubicBezTo>
                <a:cubicBezTo>
                  <a:pt x="52" y="69"/>
                  <a:pt x="44" y="74"/>
                  <a:pt x="32" y="74"/>
                </a:cubicBezTo>
                <a:cubicBezTo>
                  <a:pt x="14" y="74"/>
                  <a:pt x="0" y="62"/>
                  <a:pt x="0" y="42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4" name="Freeform 29">
            <a:extLst>
              <a:ext uri="{FF2B5EF4-FFF2-40B4-BE49-F238E27FC236}">
                <a16:creationId xmlns:a16="http://schemas.microsoft.com/office/drawing/2014/main" id="{2BFDEDD9-FFEE-4E64-91EC-57DA9B3FD097}"/>
              </a:ext>
            </a:extLst>
          </p:cNvPr>
          <p:cNvSpPr>
            <a:spLocks/>
          </p:cNvSpPr>
          <p:nvPr/>
        </p:nvSpPr>
        <p:spPr bwMode="auto">
          <a:xfrm>
            <a:off x="4310883" y="5224213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6 h 87"/>
              <a:gd name="T4" fmla="*/ 21 w 99"/>
              <a:gd name="T5" fmla="*/ 16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4 h 87"/>
              <a:gd name="T12" fmla="*/ 31 w 99"/>
              <a:gd name="T13" fmla="*/ 71 h 87"/>
              <a:gd name="T14" fmla="*/ 81 w 99"/>
              <a:gd name="T15" fmla="*/ 71 h 87"/>
              <a:gd name="T16" fmla="*/ 76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6"/>
                </a:lnTo>
                <a:lnTo>
                  <a:pt x="21" y="16"/>
                </a:lnTo>
                <a:lnTo>
                  <a:pt x="26" y="0"/>
                </a:lnTo>
                <a:lnTo>
                  <a:pt x="99" y="0"/>
                </a:lnTo>
                <a:lnTo>
                  <a:pt x="95" y="14"/>
                </a:lnTo>
                <a:lnTo>
                  <a:pt x="31" y="71"/>
                </a:lnTo>
                <a:lnTo>
                  <a:pt x="81" y="71"/>
                </a:lnTo>
                <a:lnTo>
                  <a:pt x="76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5" name="Freeform 30">
            <a:extLst>
              <a:ext uri="{FF2B5EF4-FFF2-40B4-BE49-F238E27FC236}">
                <a16:creationId xmlns:a16="http://schemas.microsoft.com/office/drawing/2014/main" id="{9DBA2DD0-34BA-4181-8367-D8E513EDB4EB}"/>
              </a:ext>
            </a:extLst>
          </p:cNvPr>
          <p:cNvSpPr>
            <a:spLocks/>
          </p:cNvSpPr>
          <p:nvPr/>
        </p:nvSpPr>
        <p:spPr bwMode="auto">
          <a:xfrm>
            <a:off x="4443805" y="5224213"/>
            <a:ext cx="168063" cy="172647"/>
          </a:xfrm>
          <a:custGeom>
            <a:avLst/>
            <a:gdLst>
              <a:gd name="T0" fmla="*/ 0 w 91"/>
              <a:gd name="T1" fmla="*/ 88 h 93"/>
              <a:gd name="T2" fmla="*/ 9 w 91"/>
              <a:gd name="T3" fmla="*/ 76 h 93"/>
              <a:gd name="T4" fmla="*/ 18 w 91"/>
              <a:gd name="T5" fmla="*/ 79 h 93"/>
              <a:gd name="T6" fmla="*/ 30 w 91"/>
              <a:gd name="T7" fmla="*/ 71 h 93"/>
              <a:gd name="T8" fmla="*/ 20 w 91"/>
              <a:gd name="T9" fmla="*/ 0 h 93"/>
              <a:gd name="T10" fmla="*/ 36 w 91"/>
              <a:gd name="T11" fmla="*/ 0 h 93"/>
              <a:gd name="T12" fmla="*/ 42 w 91"/>
              <a:gd name="T13" fmla="*/ 53 h 93"/>
              <a:gd name="T14" fmla="*/ 74 w 91"/>
              <a:gd name="T15" fmla="*/ 0 h 93"/>
              <a:gd name="T16" fmla="*/ 91 w 91"/>
              <a:gd name="T17" fmla="*/ 0 h 93"/>
              <a:gd name="T18" fmla="*/ 45 w 91"/>
              <a:gd name="T19" fmla="*/ 73 h 93"/>
              <a:gd name="T20" fmla="*/ 16 w 91"/>
              <a:gd name="T21" fmla="*/ 93 h 93"/>
              <a:gd name="T22" fmla="*/ 0 w 91"/>
              <a:gd name="T23" fmla="*/ 88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1" h="93">
                <a:moveTo>
                  <a:pt x="0" y="88"/>
                </a:moveTo>
                <a:cubicBezTo>
                  <a:pt x="9" y="76"/>
                  <a:pt x="9" y="76"/>
                  <a:pt x="9" y="76"/>
                </a:cubicBezTo>
                <a:cubicBezTo>
                  <a:pt x="11" y="78"/>
                  <a:pt x="15" y="79"/>
                  <a:pt x="18" y="79"/>
                </a:cubicBezTo>
                <a:cubicBezTo>
                  <a:pt x="22" y="79"/>
                  <a:pt x="25" y="78"/>
                  <a:pt x="30" y="71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2" y="53"/>
                  <a:pt x="42" y="53"/>
                  <a:pt x="42" y="53"/>
                </a:cubicBezTo>
                <a:cubicBezTo>
                  <a:pt x="74" y="0"/>
                  <a:pt x="74" y="0"/>
                  <a:pt x="74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45" y="73"/>
                  <a:pt x="45" y="73"/>
                  <a:pt x="45" y="73"/>
                </a:cubicBezTo>
                <a:cubicBezTo>
                  <a:pt x="36" y="88"/>
                  <a:pt x="28" y="93"/>
                  <a:pt x="16" y="93"/>
                </a:cubicBezTo>
                <a:cubicBezTo>
                  <a:pt x="9" y="93"/>
                  <a:pt x="4" y="91"/>
                  <a:pt x="0" y="8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6" name="Freeform 31">
            <a:extLst>
              <a:ext uri="{FF2B5EF4-FFF2-40B4-BE49-F238E27FC236}">
                <a16:creationId xmlns:a16="http://schemas.microsoft.com/office/drawing/2014/main" id="{A2F0D647-23EB-4109-8B50-8C157232E948}"/>
              </a:ext>
            </a:extLst>
          </p:cNvPr>
          <p:cNvSpPr>
            <a:spLocks/>
          </p:cNvSpPr>
          <p:nvPr/>
        </p:nvSpPr>
        <p:spPr bwMode="auto">
          <a:xfrm>
            <a:off x="4605757" y="5222685"/>
            <a:ext cx="140562" cy="134451"/>
          </a:xfrm>
          <a:custGeom>
            <a:avLst/>
            <a:gdLst>
              <a:gd name="T0" fmla="*/ 19 w 76"/>
              <a:gd name="T1" fmla="*/ 1 h 72"/>
              <a:gd name="T2" fmla="*/ 35 w 76"/>
              <a:gd name="T3" fmla="*/ 1 h 72"/>
              <a:gd name="T4" fmla="*/ 33 w 76"/>
              <a:gd name="T5" fmla="*/ 10 h 72"/>
              <a:gd name="T6" fmla="*/ 54 w 76"/>
              <a:gd name="T7" fmla="*/ 0 h 72"/>
              <a:gd name="T8" fmla="*/ 76 w 76"/>
              <a:gd name="T9" fmla="*/ 21 h 72"/>
              <a:gd name="T10" fmla="*/ 74 w 76"/>
              <a:gd name="T11" fmla="*/ 33 h 72"/>
              <a:gd name="T12" fmla="*/ 64 w 76"/>
              <a:gd name="T13" fmla="*/ 72 h 72"/>
              <a:gd name="T14" fmla="*/ 47 w 76"/>
              <a:gd name="T15" fmla="*/ 72 h 72"/>
              <a:gd name="T16" fmla="*/ 58 w 76"/>
              <a:gd name="T17" fmla="*/ 33 h 72"/>
              <a:gd name="T18" fmla="*/ 59 w 76"/>
              <a:gd name="T19" fmla="*/ 26 h 72"/>
              <a:gd name="T20" fmla="*/ 46 w 76"/>
              <a:gd name="T21" fmla="*/ 14 h 72"/>
              <a:gd name="T22" fmla="*/ 27 w 76"/>
              <a:gd name="T23" fmla="*/ 32 h 72"/>
              <a:gd name="T24" fmla="*/ 16 w 76"/>
              <a:gd name="T25" fmla="*/ 72 h 72"/>
              <a:gd name="T26" fmla="*/ 0 w 76"/>
              <a:gd name="T27" fmla="*/ 72 h 72"/>
              <a:gd name="T28" fmla="*/ 19 w 76"/>
              <a:gd name="T29" fmla="*/ 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6" h="72">
                <a:moveTo>
                  <a:pt x="19" y="1"/>
                </a:moveTo>
                <a:cubicBezTo>
                  <a:pt x="35" y="1"/>
                  <a:pt x="35" y="1"/>
                  <a:pt x="35" y="1"/>
                </a:cubicBezTo>
                <a:cubicBezTo>
                  <a:pt x="33" y="10"/>
                  <a:pt x="33" y="10"/>
                  <a:pt x="33" y="10"/>
                </a:cubicBezTo>
                <a:cubicBezTo>
                  <a:pt x="38" y="5"/>
                  <a:pt x="45" y="0"/>
                  <a:pt x="54" y="0"/>
                </a:cubicBezTo>
                <a:cubicBezTo>
                  <a:pt x="68" y="0"/>
                  <a:pt x="76" y="8"/>
                  <a:pt x="76" y="21"/>
                </a:cubicBezTo>
                <a:cubicBezTo>
                  <a:pt x="76" y="25"/>
                  <a:pt x="75" y="29"/>
                  <a:pt x="74" y="33"/>
                </a:cubicBezTo>
                <a:cubicBezTo>
                  <a:pt x="64" y="72"/>
                  <a:pt x="64" y="72"/>
                  <a:pt x="64" y="72"/>
                </a:cubicBezTo>
                <a:cubicBezTo>
                  <a:pt x="47" y="72"/>
                  <a:pt x="47" y="72"/>
                  <a:pt x="47" y="72"/>
                </a:cubicBezTo>
                <a:cubicBezTo>
                  <a:pt x="58" y="33"/>
                  <a:pt x="58" y="33"/>
                  <a:pt x="58" y="33"/>
                </a:cubicBezTo>
                <a:cubicBezTo>
                  <a:pt x="58" y="30"/>
                  <a:pt x="59" y="28"/>
                  <a:pt x="59" y="26"/>
                </a:cubicBezTo>
                <a:cubicBezTo>
                  <a:pt x="59" y="18"/>
                  <a:pt x="54" y="14"/>
                  <a:pt x="46" y="14"/>
                </a:cubicBezTo>
                <a:cubicBezTo>
                  <a:pt x="37" y="14"/>
                  <a:pt x="30" y="22"/>
                  <a:pt x="27" y="32"/>
                </a:cubicBezTo>
                <a:cubicBezTo>
                  <a:pt x="16" y="72"/>
                  <a:pt x="16" y="72"/>
                  <a:pt x="16" y="72"/>
                </a:cubicBezTo>
                <a:cubicBezTo>
                  <a:pt x="0" y="72"/>
                  <a:pt x="0" y="72"/>
                  <a:pt x="0" y="72"/>
                </a:cubicBezTo>
                <a:lnTo>
                  <a:pt x="19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7" name="Freeform 32">
            <a:extLst>
              <a:ext uri="{FF2B5EF4-FFF2-40B4-BE49-F238E27FC236}">
                <a16:creationId xmlns:a16="http://schemas.microsoft.com/office/drawing/2014/main" id="{6C8B900D-7BE3-4EBE-911A-62D0A66DFAC7}"/>
              </a:ext>
            </a:extLst>
          </p:cNvPr>
          <p:cNvSpPr>
            <a:spLocks noEditPoints="1"/>
          </p:cNvSpPr>
          <p:nvPr/>
        </p:nvSpPr>
        <p:spPr bwMode="auto">
          <a:xfrm>
            <a:off x="4761598" y="5222685"/>
            <a:ext cx="131395" cy="137506"/>
          </a:xfrm>
          <a:custGeom>
            <a:avLst/>
            <a:gdLst>
              <a:gd name="T0" fmla="*/ 42 w 71"/>
              <a:gd name="T1" fmla="*/ 0 h 74"/>
              <a:gd name="T2" fmla="*/ 17 w 71"/>
              <a:gd name="T3" fmla="*/ 5 h 74"/>
              <a:gd name="T4" fmla="*/ 19 w 71"/>
              <a:gd name="T5" fmla="*/ 18 h 74"/>
              <a:gd name="T6" fmla="*/ 39 w 71"/>
              <a:gd name="T7" fmla="*/ 14 h 74"/>
              <a:gd name="T8" fmla="*/ 54 w 71"/>
              <a:gd name="T9" fmla="*/ 25 h 74"/>
              <a:gd name="T10" fmla="*/ 54 w 71"/>
              <a:gd name="T11" fmla="*/ 31 h 74"/>
              <a:gd name="T12" fmla="*/ 53 w 71"/>
              <a:gd name="T13" fmla="*/ 32 h 74"/>
              <a:gd name="T14" fmla="*/ 32 w 71"/>
              <a:gd name="T15" fmla="*/ 29 h 74"/>
              <a:gd name="T16" fmla="*/ 0 w 71"/>
              <a:gd name="T17" fmla="*/ 54 h 74"/>
              <a:gd name="T18" fmla="*/ 22 w 71"/>
              <a:gd name="T19" fmla="*/ 74 h 74"/>
              <a:gd name="T20" fmla="*/ 45 w 71"/>
              <a:gd name="T21" fmla="*/ 63 h 74"/>
              <a:gd name="T22" fmla="*/ 42 w 71"/>
              <a:gd name="T23" fmla="*/ 72 h 74"/>
              <a:gd name="T24" fmla="*/ 59 w 71"/>
              <a:gd name="T25" fmla="*/ 72 h 74"/>
              <a:gd name="T26" fmla="*/ 69 w 71"/>
              <a:gd name="T27" fmla="*/ 32 h 74"/>
              <a:gd name="T28" fmla="*/ 71 w 71"/>
              <a:gd name="T29" fmla="*/ 22 h 74"/>
              <a:gd name="T30" fmla="*/ 42 w 71"/>
              <a:gd name="T31" fmla="*/ 0 h 74"/>
              <a:gd name="T32" fmla="*/ 50 w 71"/>
              <a:gd name="T33" fmla="*/ 45 h 74"/>
              <a:gd name="T34" fmla="*/ 28 w 71"/>
              <a:gd name="T35" fmla="*/ 62 h 74"/>
              <a:gd name="T36" fmla="*/ 17 w 71"/>
              <a:gd name="T37" fmla="*/ 52 h 74"/>
              <a:gd name="T38" fmla="*/ 34 w 71"/>
              <a:gd name="T39" fmla="*/ 39 h 74"/>
              <a:gd name="T40" fmla="*/ 51 w 71"/>
              <a:gd name="T41" fmla="*/ 42 h 74"/>
              <a:gd name="T42" fmla="*/ 50 w 71"/>
              <a:gd name="T43" fmla="*/ 4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74">
                <a:moveTo>
                  <a:pt x="42" y="0"/>
                </a:moveTo>
                <a:cubicBezTo>
                  <a:pt x="32" y="0"/>
                  <a:pt x="24" y="2"/>
                  <a:pt x="17" y="5"/>
                </a:cubicBezTo>
                <a:cubicBezTo>
                  <a:pt x="19" y="18"/>
                  <a:pt x="19" y="18"/>
                  <a:pt x="19" y="18"/>
                </a:cubicBezTo>
                <a:cubicBezTo>
                  <a:pt x="25" y="16"/>
                  <a:pt x="32" y="14"/>
                  <a:pt x="39" y="14"/>
                </a:cubicBezTo>
                <a:cubicBezTo>
                  <a:pt x="50" y="14"/>
                  <a:pt x="54" y="19"/>
                  <a:pt x="54" y="25"/>
                </a:cubicBezTo>
                <a:cubicBezTo>
                  <a:pt x="54" y="27"/>
                  <a:pt x="54" y="28"/>
                  <a:pt x="54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47" y="30"/>
                  <a:pt x="40" y="29"/>
                  <a:pt x="32" y="29"/>
                </a:cubicBezTo>
                <a:cubicBezTo>
                  <a:pt x="13" y="29"/>
                  <a:pt x="0" y="38"/>
                  <a:pt x="0" y="54"/>
                </a:cubicBezTo>
                <a:cubicBezTo>
                  <a:pt x="0" y="66"/>
                  <a:pt x="10" y="74"/>
                  <a:pt x="22" y="74"/>
                </a:cubicBezTo>
                <a:cubicBezTo>
                  <a:pt x="32" y="74"/>
                  <a:pt x="39" y="70"/>
                  <a:pt x="45" y="63"/>
                </a:cubicBezTo>
                <a:cubicBezTo>
                  <a:pt x="42" y="72"/>
                  <a:pt x="42" y="72"/>
                  <a:pt x="42" y="72"/>
                </a:cubicBezTo>
                <a:cubicBezTo>
                  <a:pt x="59" y="72"/>
                  <a:pt x="59" y="72"/>
                  <a:pt x="59" y="72"/>
                </a:cubicBezTo>
                <a:cubicBezTo>
                  <a:pt x="69" y="32"/>
                  <a:pt x="69" y="32"/>
                  <a:pt x="69" y="32"/>
                </a:cubicBezTo>
                <a:cubicBezTo>
                  <a:pt x="70" y="29"/>
                  <a:pt x="71" y="25"/>
                  <a:pt x="71" y="22"/>
                </a:cubicBezTo>
                <a:cubicBezTo>
                  <a:pt x="71" y="8"/>
                  <a:pt x="61" y="0"/>
                  <a:pt x="42" y="0"/>
                </a:cubicBezTo>
                <a:close/>
                <a:moveTo>
                  <a:pt x="50" y="45"/>
                </a:moveTo>
                <a:cubicBezTo>
                  <a:pt x="47" y="54"/>
                  <a:pt x="38" y="62"/>
                  <a:pt x="28" y="62"/>
                </a:cubicBezTo>
                <a:cubicBezTo>
                  <a:pt x="21" y="62"/>
                  <a:pt x="17" y="58"/>
                  <a:pt x="17" y="52"/>
                </a:cubicBezTo>
                <a:cubicBezTo>
                  <a:pt x="17" y="45"/>
                  <a:pt x="23" y="39"/>
                  <a:pt x="34" y="39"/>
                </a:cubicBezTo>
                <a:cubicBezTo>
                  <a:pt x="41" y="39"/>
                  <a:pt x="46" y="41"/>
                  <a:pt x="51" y="42"/>
                </a:cubicBezTo>
                <a:lnTo>
                  <a:pt x="50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8" name="Freeform 33">
            <a:extLst>
              <a:ext uri="{FF2B5EF4-FFF2-40B4-BE49-F238E27FC236}">
                <a16:creationId xmlns:a16="http://schemas.microsoft.com/office/drawing/2014/main" id="{38601AE6-C1DF-4704-B08E-9F11DE6CE8E8}"/>
              </a:ext>
            </a:extLst>
          </p:cNvPr>
          <p:cNvSpPr>
            <a:spLocks/>
          </p:cNvSpPr>
          <p:nvPr/>
        </p:nvSpPr>
        <p:spPr bwMode="auto">
          <a:xfrm>
            <a:off x="4975496" y="5222685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4 w 69"/>
              <a:gd name="T11" fmla="*/ 23 h 74"/>
              <a:gd name="T12" fmla="*/ 41 w 69"/>
              <a:gd name="T13" fmla="*/ 0 h 74"/>
              <a:gd name="T14" fmla="*/ 69 w 69"/>
              <a:gd name="T15" fmla="*/ 10 h 74"/>
              <a:gd name="T16" fmla="*/ 60 w 69"/>
              <a:gd name="T17" fmla="*/ 20 h 74"/>
              <a:gd name="T18" fmla="*/ 40 w 69"/>
              <a:gd name="T19" fmla="*/ 12 h 74"/>
              <a:gd name="T20" fmla="*/ 29 w 69"/>
              <a:gd name="T21" fmla="*/ 20 h 74"/>
              <a:gd name="T22" fmla="*/ 41 w 69"/>
              <a:gd name="T23" fmla="*/ 30 h 74"/>
              <a:gd name="T24" fmla="*/ 60 w 69"/>
              <a:gd name="T25" fmla="*/ 50 h 74"/>
              <a:gd name="T26" fmla="*/ 32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8" y="59"/>
                  <a:pt x="26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4" y="34"/>
                  <a:pt x="14" y="23"/>
                </a:cubicBezTo>
                <a:cubicBezTo>
                  <a:pt x="14" y="10"/>
                  <a:pt x="24" y="0"/>
                  <a:pt x="41" y="0"/>
                </a:cubicBezTo>
                <a:cubicBezTo>
                  <a:pt x="53" y="0"/>
                  <a:pt x="63" y="5"/>
                  <a:pt x="69" y="10"/>
                </a:cubicBezTo>
                <a:cubicBezTo>
                  <a:pt x="60" y="20"/>
                  <a:pt x="60" y="20"/>
                  <a:pt x="60" y="20"/>
                </a:cubicBezTo>
                <a:cubicBezTo>
                  <a:pt x="53" y="15"/>
                  <a:pt x="47" y="12"/>
                  <a:pt x="40" y="12"/>
                </a:cubicBezTo>
                <a:cubicBezTo>
                  <a:pt x="33" y="12"/>
                  <a:pt x="29" y="16"/>
                  <a:pt x="29" y="20"/>
                </a:cubicBezTo>
                <a:cubicBezTo>
                  <a:pt x="29" y="24"/>
                  <a:pt x="33" y="26"/>
                  <a:pt x="41" y="30"/>
                </a:cubicBezTo>
                <a:cubicBezTo>
                  <a:pt x="51" y="34"/>
                  <a:pt x="60" y="39"/>
                  <a:pt x="60" y="50"/>
                </a:cubicBezTo>
                <a:cubicBezTo>
                  <a:pt x="60" y="64"/>
                  <a:pt x="48" y="74"/>
                  <a:pt x="32" y="74"/>
                </a:cubicBezTo>
                <a:cubicBezTo>
                  <a:pt x="21" y="74"/>
                  <a:pt x="9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9" name="Freeform 34">
            <a:extLst>
              <a:ext uri="{FF2B5EF4-FFF2-40B4-BE49-F238E27FC236}">
                <a16:creationId xmlns:a16="http://schemas.microsoft.com/office/drawing/2014/main" id="{EC52B67D-6C5A-429D-8BF5-D81AD486D2D8}"/>
              </a:ext>
            </a:extLst>
          </p:cNvPr>
          <p:cNvSpPr>
            <a:spLocks noEditPoints="1"/>
          </p:cNvSpPr>
          <p:nvPr/>
        </p:nvSpPr>
        <p:spPr bwMode="auto">
          <a:xfrm>
            <a:off x="5106891" y="5176849"/>
            <a:ext cx="82504" cy="180286"/>
          </a:xfrm>
          <a:custGeom>
            <a:avLst/>
            <a:gdLst>
              <a:gd name="T0" fmla="*/ 24 w 54"/>
              <a:gd name="T1" fmla="*/ 31 h 118"/>
              <a:gd name="T2" fmla="*/ 44 w 54"/>
              <a:gd name="T3" fmla="*/ 31 h 118"/>
              <a:gd name="T4" fmla="*/ 21 w 54"/>
              <a:gd name="T5" fmla="*/ 118 h 118"/>
              <a:gd name="T6" fmla="*/ 0 w 54"/>
              <a:gd name="T7" fmla="*/ 118 h 118"/>
              <a:gd name="T8" fmla="*/ 24 w 54"/>
              <a:gd name="T9" fmla="*/ 31 h 118"/>
              <a:gd name="T10" fmla="*/ 32 w 54"/>
              <a:gd name="T11" fmla="*/ 0 h 118"/>
              <a:gd name="T12" fmla="*/ 54 w 54"/>
              <a:gd name="T13" fmla="*/ 0 h 118"/>
              <a:gd name="T14" fmla="*/ 48 w 54"/>
              <a:gd name="T15" fmla="*/ 18 h 118"/>
              <a:gd name="T16" fmla="*/ 27 w 54"/>
              <a:gd name="T17" fmla="*/ 18 h 118"/>
              <a:gd name="T18" fmla="*/ 32 w 54"/>
              <a:gd name="T1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" h="118">
                <a:moveTo>
                  <a:pt x="24" y="31"/>
                </a:moveTo>
                <a:lnTo>
                  <a:pt x="44" y="31"/>
                </a:lnTo>
                <a:lnTo>
                  <a:pt x="21" y="118"/>
                </a:lnTo>
                <a:lnTo>
                  <a:pt x="0" y="118"/>
                </a:lnTo>
                <a:lnTo>
                  <a:pt x="24" y="31"/>
                </a:lnTo>
                <a:close/>
                <a:moveTo>
                  <a:pt x="32" y="0"/>
                </a:moveTo>
                <a:lnTo>
                  <a:pt x="54" y="0"/>
                </a:lnTo>
                <a:lnTo>
                  <a:pt x="48" y="18"/>
                </a:lnTo>
                <a:lnTo>
                  <a:pt x="27" y="18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0" name="Freeform 35">
            <a:extLst>
              <a:ext uri="{FF2B5EF4-FFF2-40B4-BE49-F238E27FC236}">
                <a16:creationId xmlns:a16="http://schemas.microsoft.com/office/drawing/2014/main" id="{ECD2C246-FE4F-4BF4-8056-0C8ECA9E84C6}"/>
              </a:ext>
            </a:extLst>
          </p:cNvPr>
          <p:cNvSpPr>
            <a:spLocks noEditPoints="1"/>
          </p:cNvSpPr>
          <p:nvPr/>
        </p:nvSpPr>
        <p:spPr bwMode="auto">
          <a:xfrm>
            <a:off x="5187868" y="5222685"/>
            <a:ext cx="131395" cy="175703"/>
          </a:xfrm>
          <a:custGeom>
            <a:avLst/>
            <a:gdLst>
              <a:gd name="T0" fmla="*/ 71 w 71"/>
              <a:gd name="T1" fmla="*/ 27 h 95"/>
              <a:gd name="T2" fmla="*/ 42 w 71"/>
              <a:gd name="T3" fmla="*/ 0 h 95"/>
              <a:gd name="T4" fmla="*/ 0 w 71"/>
              <a:gd name="T5" fmla="*/ 43 h 95"/>
              <a:gd name="T6" fmla="*/ 32 w 71"/>
              <a:gd name="T7" fmla="*/ 74 h 95"/>
              <a:gd name="T8" fmla="*/ 37 w 71"/>
              <a:gd name="T9" fmla="*/ 74 h 95"/>
              <a:gd name="T10" fmla="*/ 29 w 71"/>
              <a:gd name="T11" fmla="*/ 86 h 95"/>
              <a:gd name="T12" fmla="*/ 44 w 71"/>
              <a:gd name="T13" fmla="*/ 95 h 95"/>
              <a:gd name="T14" fmla="*/ 49 w 71"/>
              <a:gd name="T15" fmla="*/ 94 h 95"/>
              <a:gd name="T16" fmla="*/ 51 w 71"/>
              <a:gd name="T17" fmla="*/ 87 h 95"/>
              <a:gd name="T18" fmla="*/ 42 w 71"/>
              <a:gd name="T19" fmla="*/ 82 h 95"/>
              <a:gd name="T20" fmla="*/ 52 w 71"/>
              <a:gd name="T21" fmla="*/ 70 h 95"/>
              <a:gd name="T22" fmla="*/ 60 w 71"/>
              <a:gd name="T23" fmla="*/ 64 h 95"/>
              <a:gd name="T24" fmla="*/ 52 w 71"/>
              <a:gd name="T25" fmla="*/ 54 h 95"/>
              <a:gd name="T26" fmla="*/ 34 w 71"/>
              <a:gd name="T27" fmla="*/ 60 h 95"/>
              <a:gd name="T28" fmla="*/ 16 w 71"/>
              <a:gd name="T29" fmla="*/ 43 h 95"/>
              <a:gd name="T30" fmla="*/ 67 w 71"/>
              <a:gd name="T31" fmla="*/ 43 h 95"/>
              <a:gd name="T32" fmla="*/ 71 w 71"/>
              <a:gd name="T33" fmla="*/ 27 h 95"/>
              <a:gd name="T34" fmla="*/ 54 w 71"/>
              <a:gd name="T35" fmla="*/ 31 h 95"/>
              <a:gd name="T36" fmla="*/ 17 w 71"/>
              <a:gd name="T37" fmla="*/ 31 h 95"/>
              <a:gd name="T38" fmla="*/ 41 w 71"/>
              <a:gd name="T39" fmla="*/ 13 h 95"/>
              <a:gd name="T40" fmla="*/ 55 w 71"/>
              <a:gd name="T41" fmla="*/ 27 h 95"/>
              <a:gd name="T42" fmla="*/ 54 w 71"/>
              <a:gd name="T43" fmla="*/ 31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95">
                <a:moveTo>
                  <a:pt x="71" y="27"/>
                </a:moveTo>
                <a:cubicBezTo>
                  <a:pt x="71" y="12"/>
                  <a:pt x="60" y="0"/>
                  <a:pt x="42" y="0"/>
                </a:cubicBezTo>
                <a:cubicBezTo>
                  <a:pt x="17" y="0"/>
                  <a:pt x="0" y="22"/>
                  <a:pt x="0" y="43"/>
                </a:cubicBezTo>
                <a:cubicBezTo>
                  <a:pt x="0" y="62"/>
                  <a:pt x="13" y="74"/>
                  <a:pt x="32" y="74"/>
                </a:cubicBezTo>
                <a:cubicBezTo>
                  <a:pt x="34" y="74"/>
                  <a:pt x="35" y="74"/>
                  <a:pt x="37" y="74"/>
                </a:cubicBezTo>
                <a:cubicBezTo>
                  <a:pt x="32" y="77"/>
                  <a:pt x="29" y="81"/>
                  <a:pt x="29" y="86"/>
                </a:cubicBezTo>
                <a:cubicBezTo>
                  <a:pt x="29" y="91"/>
                  <a:pt x="35" y="94"/>
                  <a:pt x="44" y="95"/>
                </a:cubicBezTo>
                <a:cubicBezTo>
                  <a:pt x="45" y="95"/>
                  <a:pt x="47" y="95"/>
                  <a:pt x="49" y="94"/>
                </a:cubicBezTo>
                <a:cubicBezTo>
                  <a:pt x="51" y="87"/>
                  <a:pt x="51" y="87"/>
                  <a:pt x="51" y="87"/>
                </a:cubicBezTo>
                <a:cubicBezTo>
                  <a:pt x="45" y="86"/>
                  <a:pt x="42" y="85"/>
                  <a:pt x="42" y="82"/>
                </a:cubicBezTo>
                <a:cubicBezTo>
                  <a:pt x="42" y="79"/>
                  <a:pt x="45" y="75"/>
                  <a:pt x="52" y="70"/>
                </a:cubicBezTo>
                <a:cubicBezTo>
                  <a:pt x="60" y="64"/>
                  <a:pt x="60" y="64"/>
                  <a:pt x="60" y="64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8"/>
                  <a:pt x="41" y="60"/>
                  <a:pt x="34" y="60"/>
                </a:cubicBezTo>
                <a:cubicBezTo>
                  <a:pt x="22" y="60"/>
                  <a:pt x="16" y="53"/>
                  <a:pt x="16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7"/>
                  <a:pt x="71" y="32"/>
                  <a:pt x="71" y="27"/>
                </a:cubicBezTo>
                <a:close/>
                <a:moveTo>
                  <a:pt x="54" y="31"/>
                </a:moveTo>
                <a:cubicBezTo>
                  <a:pt x="17" y="31"/>
                  <a:pt x="17" y="31"/>
                  <a:pt x="17" y="31"/>
                </a:cubicBezTo>
                <a:cubicBezTo>
                  <a:pt x="21" y="21"/>
                  <a:pt x="30" y="13"/>
                  <a:pt x="41" y="13"/>
                </a:cubicBezTo>
                <a:cubicBezTo>
                  <a:pt x="51" y="13"/>
                  <a:pt x="55" y="19"/>
                  <a:pt x="55" y="27"/>
                </a:cubicBezTo>
                <a:cubicBezTo>
                  <a:pt x="55" y="29"/>
                  <a:pt x="55" y="30"/>
                  <a:pt x="54" y="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1" name="Freeform 36">
            <a:extLst>
              <a:ext uri="{FF2B5EF4-FFF2-40B4-BE49-F238E27FC236}">
                <a16:creationId xmlns:a16="http://schemas.microsoft.com/office/drawing/2014/main" id="{73288119-A813-442F-BA4C-77B54943A2C4}"/>
              </a:ext>
            </a:extLst>
          </p:cNvPr>
          <p:cNvSpPr>
            <a:spLocks noEditPoints="1"/>
          </p:cNvSpPr>
          <p:nvPr/>
        </p:nvSpPr>
        <p:spPr bwMode="auto">
          <a:xfrm>
            <a:off x="3902947" y="5520615"/>
            <a:ext cx="140562" cy="139035"/>
          </a:xfrm>
          <a:custGeom>
            <a:avLst/>
            <a:gdLst>
              <a:gd name="T0" fmla="*/ 41 w 75"/>
              <a:gd name="T1" fmla="*/ 0 h 75"/>
              <a:gd name="T2" fmla="*/ 0 w 75"/>
              <a:gd name="T3" fmla="*/ 42 h 75"/>
              <a:gd name="T4" fmla="*/ 33 w 75"/>
              <a:gd name="T5" fmla="*/ 75 h 75"/>
              <a:gd name="T6" fmla="*/ 75 w 75"/>
              <a:gd name="T7" fmla="*/ 33 h 75"/>
              <a:gd name="T8" fmla="*/ 41 w 75"/>
              <a:gd name="T9" fmla="*/ 0 h 75"/>
              <a:gd name="T10" fmla="*/ 34 w 75"/>
              <a:gd name="T11" fmla="*/ 61 h 75"/>
              <a:gd name="T12" fmla="*/ 16 w 75"/>
              <a:gd name="T13" fmla="*/ 42 h 75"/>
              <a:gd name="T14" fmla="*/ 40 w 75"/>
              <a:gd name="T15" fmla="*/ 15 h 75"/>
              <a:gd name="T16" fmla="*/ 58 w 75"/>
              <a:gd name="T17" fmla="*/ 33 h 75"/>
              <a:gd name="T18" fmla="*/ 34 w 75"/>
              <a:gd name="T19" fmla="*/ 61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75">
                <a:moveTo>
                  <a:pt x="41" y="0"/>
                </a:moveTo>
                <a:cubicBezTo>
                  <a:pt x="18" y="0"/>
                  <a:pt x="0" y="20"/>
                  <a:pt x="0" y="42"/>
                </a:cubicBezTo>
                <a:cubicBezTo>
                  <a:pt x="0" y="61"/>
                  <a:pt x="13" y="75"/>
                  <a:pt x="33" y="75"/>
                </a:cubicBezTo>
                <a:cubicBezTo>
                  <a:pt x="56" y="75"/>
                  <a:pt x="75" y="55"/>
                  <a:pt x="75" y="33"/>
                </a:cubicBezTo>
                <a:cubicBezTo>
                  <a:pt x="75" y="14"/>
                  <a:pt x="61" y="0"/>
                  <a:pt x="41" y="0"/>
                </a:cubicBezTo>
                <a:close/>
                <a:moveTo>
                  <a:pt x="34" y="61"/>
                </a:moveTo>
                <a:cubicBezTo>
                  <a:pt x="23" y="61"/>
                  <a:pt x="16" y="54"/>
                  <a:pt x="16" y="42"/>
                </a:cubicBezTo>
                <a:cubicBezTo>
                  <a:pt x="16" y="29"/>
                  <a:pt x="26" y="15"/>
                  <a:pt x="40" y="15"/>
                </a:cubicBezTo>
                <a:cubicBezTo>
                  <a:pt x="51" y="15"/>
                  <a:pt x="58" y="21"/>
                  <a:pt x="58" y="33"/>
                </a:cubicBezTo>
                <a:cubicBezTo>
                  <a:pt x="58" y="46"/>
                  <a:pt x="48" y="61"/>
                  <a:pt x="34" y="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2" name="Freeform 37">
            <a:extLst>
              <a:ext uri="{FF2B5EF4-FFF2-40B4-BE49-F238E27FC236}">
                <a16:creationId xmlns:a16="http://schemas.microsoft.com/office/drawing/2014/main" id="{E26F7648-C3E9-4ED9-955A-687918B49193}"/>
              </a:ext>
            </a:extLst>
          </p:cNvPr>
          <p:cNvSpPr>
            <a:spLocks noEditPoints="1"/>
          </p:cNvSpPr>
          <p:nvPr/>
        </p:nvSpPr>
        <p:spPr bwMode="auto">
          <a:xfrm>
            <a:off x="4064899" y="5474780"/>
            <a:ext cx="168063" cy="184870"/>
          </a:xfrm>
          <a:custGeom>
            <a:avLst/>
            <a:gdLst>
              <a:gd name="T0" fmla="*/ 74 w 90"/>
              <a:gd name="T1" fmla="*/ 0 h 100"/>
              <a:gd name="T2" fmla="*/ 63 w 90"/>
              <a:gd name="T3" fmla="*/ 40 h 100"/>
              <a:gd name="T4" fmla="*/ 39 w 90"/>
              <a:gd name="T5" fmla="*/ 25 h 100"/>
              <a:gd name="T6" fmla="*/ 0 w 90"/>
              <a:gd name="T7" fmla="*/ 69 h 100"/>
              <a:gd name="T8" fmla="*/ 27 w 90"/>
              <a:gd name="T9" fmla="*/ 100 h 100"/>
              <a:gd name="T10" fmla="*/ 50 w 90"/>
              <a:gd name="T11" fmla="*/ 89 h 100"/>
              <a:gd name="T12" fmla="*/ 48 w 90"/>
              <a:gd name="T13" fmla="*/ 98 h 100"/>
              <a:gd name="T14" fmla="*/ 64 w 90"/>
              <a:gd name="T15" fmla="*/ 98 h 100"/>
              <a:gd name="T16" fmla="*/ 90 w 90"/>
              <a:gd name="T17" fmla="*/ 0 h 100"/>
              <a:gd name="T18" fmla="*/ 74 w 90"/>
              <a:gd name="T19" fmla="*/ 0 h 100"/>
              <a:gd name="T20" fmla="*/ 34 w 90"/>
              <a:gd name="T21" fmla="*/ 86 h 100"/>
              <a:gd name="T22" fmla="*/ 17 w 90"/>
              <a:gd name="T23" fmla="*/ 68 h 100"/>
              <a:gd name="T24" fmla="*/ 41 w 90"/>
              <a:gd name="T25" fmla="*/ 39 h 100"/>
              <a:gd name="T26" fmla="*/ 59 w 90"/>
              <a:gd name="T27" fmla="*/ 57 h 100"/>
              <a:gd name="T28" fmla="*/ 34 w 90"/>
              <a:gd name="T29" fmla="*/ 8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0" h="100">
                <a:moveTo>
                  <a:pt x="74" y="0"/>
                </a:moveTo>
                <a:cubicBezTo>
                  <a:pt x="63" y="40"/>
                  <a:pt x="63" y="40"/>
                  <a:pt x="63" y="40"/>
                </a:cubicBezTo>
                <a:cubicBezTo>
                  <a:pt x="59" y="32"/>
                  <a:pt x="52" y="25"/>
                  <a:pt x="39" y="25"/>
                </a:cubicBezTo>
                <a:cubicBezTo>
                  <a:pt x="19" y="25"/>
                  <a:pt x="0" y="44"/>
                  <a:pt x="0" y="69"/>
                </a:cubicBezTo>
                <a:cubicBezTo>
                  <a:pt x="0" y="88"/>
                  <a:pt x="12" y="100"/>
                  <a:pt x="27" y="100"/>
                </a:cubicBezTo>
                <a:cubicBezTo>
                  <a:pt x="37" y="100"/>
                  <a:pt x="44" y="95"/>
                  <a:pt x="50" y="89"/>
                </a:cubicBezTo>
                <a:cubicBezTo>
                  <a:pt x="48" y="98"/>
                  <a:pt x="48" y="98"/>
                  <a:pt x="48" y="98"/>
                </a:cubicBezTo>
                <a:cubicBezTo>
                  <a:pt x="64" y="98"/>
                  <a:pt x="64" y="98"/>
                  <a:pt x="64" y="98"/>
                </a:cubicBezTo>
                <a:cubicBezTo>
                  <a:pt x="90" y="0"/>
                  <a:pt x="90" y="0"/>
                  <a:pt x="90" y="0"/>
                </a:cubicBezTo>
                <a:lnTo>
                  <a:pt x="74" y="0"/>
                </a:lnTo>
                <a:close/>
                <a:moveTo>
                  <a:pt x="34" y="86"/>
                </a:moveTo>
                <a:cubicBezTo>
                  <a:pt x="23" y="86"/>
                  <a:pt x="17" y="79"/>
                  <a:pt x="17" y="68"/>
                </a:cubicBezTo>
                <a:cubicBezTo>
                  <a:pt x="17" y="52"/>
                  <a:pt x="28" y="39"/>
                  <a:pt x="41" y="39"/>
                </a:cubicBezTo>
                <a:cubicBezTo>
                  <a:pt x="52" y="39"/>
                  <a:pt x="59" y="47"/>
                  <a:pt x="59" y="57"/>
                </a:cubicBezTo>
                <a:cubicBezTo>
                  <a:pt x="59" y="72"/>
                  <a:pt x="47" y="86"/>
                  <a:pt x="34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3" name="Freeform 38">
            <a:extLst>
              <a:ext uri="{FF2B5EF4-FFF2-40B4-BE49-F238E27FC236}">
                <a16:creationId xmlns:a16="http://schemas.microsoft.com/office/drawing/2014/main" id="{598BF375-74D7-4B0A-A6C0-9F6E48F0E3C5}"/>
              </a:ext>
            </a:extLst>
          </p:cNvPr>
          <p:cNvSpPr>
            <a:spLocks/>
          </p:cNvSpPr>
          <p:nvPr/>
        </p:nvSpPr>
        <p:spPr bwMode="auto">
          <a:xfrm>
            <a:off x="4315466" y="5479363"/>
            <a:ext cx="174175" cy="180286"/>
          </a:xfrm>
          <a:custGeom>
            <a:avLst/>
            <a:gdLst>
              <a:gd name="T0" fmla="*/ 0 w 94"/>
              <a:gd name="T1" fmla="*/ 57 h 98"/>
              <a:gd name="T2" fmla="*/ 57 w 94"/>
              <a:gd name="T3" fmla="*/ 0 h 98"/>
              <a:gd name="T4" fmla="*/ 94 w 94"/>
              <a:gd name="T5" fmla="*/ 20 h 98"/>
              <a:gd name="T6" fmla="*/ 80 w 94"/>
              <a:gd name="T7" fmla="*/ 30 h 98"/>
              <a:gd name="T8" fmla="*/ 55 w 94"/>
              <a:gd name="T9" fmla="*/ 15 h 98"/>
              <a:gd name="T10" fmla="*/ 18 w 94"/>
              <a:gd name="T11" fmla="*/ 57 h 98"/>
              <a:gd name="T12" fmla="*/ 43 w 94"/>
              <a:gd name="T13" fmla="*/ 82 h 98"/>
              <a:gd name="T14" fmla="*/ 68 w 94"/>
              <a:gd name="T15" fmla="*/ 72 h 98"/>
              <a:gd name="T16" fmla="*/ 79 w 94"/>
              <a:gd name="T17" fmla="*/ 83 h 98"/>
              <a:gd name="T18" fmla="*/ 43 w 94"/>
              <a:gd name="T19" fmla="*/ 98 h 98"/>
              <a:gd name="T20" fmla="*/ 0 w 94"/>
              <a:gd name="T21" fmla="*/ 57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4" h="98">
                <a:moveTo>
                  <a:pt x="0" y="57"/>
                </a:moveTo>
                <a:cubicBezTo>
                  <a:pt x="0" y="27"/>
                  <a:pt x="26" y="0"/>
                  <a:pt x="57" y="0"/>
                </a:cubicBezTo>
                <a:cubicBezTo>
                  <a:pt x="75" y="0"/>
                  <a:pt x="87" y="8"/>
                  <a:pt x="94" y="20"/>
                </a:cubicBezTo>
                <a:cubicBezTo>
                  <a:pt x="80" y="30"/>
                  <a:pt x="80" y="30"/>
                  <a:pt x="80" y="30"/>
                </a:cubicBezTo>
                <a:cubicBezTo>
                  <a:pt x="75" y="21"/>
                  <a:pt x="68" y="15"/>
                  <a:pt x="55" y="15"/>
                </a:cubicBezTo>
                <a:cubicBezTo>
                  <a:pt x="35" y="15"/>
                  <a:pt x="18" y="35"/>
                  <a:pt x="18" y="57"/>
                </a:cubicBezTo>
                <a:cubicBezTo>
                  <a:pt x="18" y="72"/>
                  <a:pt x="28" y="82"/>
                  <a:pt x="43" y="82"/>
                </a:cubicBezTo>
                <a:cubicBezTo>
                  <a:pt x="54" y="82"/>
                  <a:pt x="61" y="78"/>
                  <a:pt x="68" y="72"/>
                </a:cubicBezTo>
                <a:cubicBezTo>
                  <a:pt x="79" y="83"/>
                  <a:pt x="79" y="83"/>
                  <a:pt x="79" y="83"/>
                </a:cubicBezTo>
                <a:cubicBezTo>
                  <a:pt x="70" y="91"/>
                  <a:pt x="59" y="98"/>
                  <a:pt x="43" y="98"/>
                </a:cubicBezTo>
                <a:cubicBezTo>
                  <a:pt x="19" y="98"/>
                  <a:pt x="0" y="82"/>
                  <a:pt x="0" y="57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4" name="Freeform 39">
            <a:extLst>
              <a:ext uri="{FF2B5EF4-FFF2-40B4-BE49-F238E27FC236}">
                <a16:creationId xmlns:a16="http://schemas.microsoft.com/office/drawing/2014/main" id="{9AF42975-1F8C-4A38-8DDF-8BAD4B42610E}"/>
              </a:ext>
            </a:extLst>
          </p:cNvPr>
          <p:cNvSpPr>
            <a:spLocks noEditPoints="1"/>
          </p:cNvSpPr>
          <p:nvPr/>
        </p:nvSpPr>
        <p:spPr bwMode="auto">
          <a:xfrm>
            <a:off x="4482002" y="5474780"/>
            <a:ext cx="82504" cy="181814"/>
          </a:xfrm>
          <a:custGeom>
            <a:avLst/>
            <a:gdLst>
              <a:gd name="T0" fmla="*/ 23 w 54"/>
              <a:gd name="T1" fmla="*/ 33 h 119"/>
              <a:gd name="T2" fmla="*/ 44 w 54"/>
              <a:gd name="T3" fmla="*/ 33 h 119"/>
              <a:gd name="T4" fmla="*/ 21 w 54"/>
              <a:gd name="T5" fmla="*/ 119 h 119"/>
              <a:gd name="T6" fmla="*/ 0 w 54"/>
              <a:gd name="T7" fmla="*/ 119 h 119"/>
              <a:gd name="T8" fmla="*/ 23 w 54"/>
              <a:gd name="T9" fmla="*/ 33 h 119"/>
              <a:gd name="T10" fmla="*/ 32 w 54"/>
              <a:gd name="T11" fmla="*/ 0 h 119"/>
              <a:gd name="T12" fmla="*/ 54 w 54"/>
              <a:gd name="T13" fmla="*/ 0 h 119"/>
              <a:gd name="T14" fmla="*/ 48 w 54"/>
              <a:gd name="T15" fmla="*/ 20 h 119"/>
              <a:gd name="T16" fmla="*/ 27 w 54"/>
              <a:gd name="T17" fmla="*/ 20 h 119"/>
              <a:gd name="T18" fmla="*/ 32 w 54"/>
              <a:gd name="T1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" h="119">
                <a:moveTo>
                  <a:pt x="23" y="33"/>
                </a:moveTo>
                <a:lnTo>
                  <a:pt x="44" y="33"/>
                </a:lnTo>
                <a:lnTo>
                  <a:pt x="21" y="119"/>
                </a:lnTo>
                <a:lnTo>
                  <a:pt x="0" y="119"/>
                </a:lnTo>
                <a:lnTo>
                  <a:pt x="23" y="33"/>
                </a:lnTo>
                <a:close/>
                <a:moveTo>
                  <a:pt x="32" y="0"/>
                </a:moveTo>
                <a:lnTo>
                  <a:pt x="54" y="0"/>
                </a:lnTo>
                <a:lnTo>
                  <a:pt x="48" y="20"/>
                </a:lnTo>
                <a:lnTo>
                  <a:pt x="27" y="20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5" name="Freeform 40">
            <a:extLst>
              <a:ext uri="{FF2B5EF4-FFF2-40B4-BE49-F238E27FC236}">
                <a16:creationId xmlns:a16="http://schemas.microsoft.com/office/drawing/2014/main" id="{ECEB4D6F-605E-4EBB-8344-0C4D04176627}"/>
              </a:ext>
            </a:extLst>
          </p:cNvPr>
          <p:cNvSpPr>
            <a:spLocks noEditPoints="1"/>
          </p:cNvSpPr>
          <p:nvPr/>
        </p:nvSpPr>
        <p:spPr bwMode="auto">
          <a:xfrm>
            <a:off x="4562977" y="5520615"/>
            <a:ext cx="131395" cy="139035"/>
          </a:xfrm>
          <a:custGeom>
            <a:avLst/>
            <a:gdLst>
              <a:gd name="T0" fmla="*/ 71 w 71"/>
              <a:gd name="T1" fmla="*/ 28 h 75"/>
              <a:gd name="T2" fmla="*/ 42 w 71"/>
              <a:gd name="T3" fmla="*/ 0 h 75"/>
              <a:gd name="T4" fmla="*/ 0 w 71"/>
              <a:gd name="T5" fmla="*/ 44 h 75"/>
              <a:gd name="T6" fmla="*/ 33 w 71"/>
              <a:gd name="T7" fmla="*/ 75 h 75"/>
              <a:gd name="T8" fmla="*/ 60 w 71"/>
              <a:gd name="T9" fmla="*/ 65 h 75"/>
              <a:gd name="T10" fmla="*/ 52 w 71"/>
              <a:gd name="T11" fmla="*/ 54 h 75"/>
              <a:gd name="T12" fmla="*/ 34 w 71"/>
              <a:gd name="T13" fmla="*/ 61 h 75"/>
              <a:gd name="T14" fmla="*/ 16 w 71"/>
              <a:gd name="T15" fmla="*/ 43 h 75"/>
              <a:gd name="T16" fmla="*/ 67 w 71"/>
              <a:gd name="T17" fmla="*/ 43 h 75"/>
              <a:gd name="T18" fmla="*/ 71 w 71"/>
              <a:gd name="T19" fmla="*/ 28 h 75"/>
              <a:gd name="T20" fmla="*/ 54 w 71"/>
              <a:gd name="T21" fmla="*/ 32 h 75"/>
              <a:gd name="T22" fmla="*/ 17 w 71"/>
              <a:gd name="T23" fmla="*/ 32 h 75"/>
              <a:gd name="T24" fmla="*/ 41 w 71"/>
              <a:gd name="T25" fmla="*/ 14 h 75"/>
              <a:gd name="T26" fmla="*/ 55 w 71"/>
              <a:gd name="T27" fmla="*/ 27 h 75"/>
              <a:gd name="T28" fmla="*/ 54 w 71"/>
              <a:gd name="T29" fmla="*/ 32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1" h="75">
                <a:moveTo>
                  <a:pt x="71" y="28"/>
                </a:moveTo>
                <a:cubicBezTo>
                  <a:pt x="71" y="13"/>
                  <a:pt x="60" y="0"/>
                  <a:pt x="42" y="0"/>
                </a:cubicBezTo>
                <a:cubicBezTo>
                  <a:pt x="17" y="0"/>
                  <a:pt x="0" y="22"/>
                  <a:pt x="0" y="44"/>
                </a:cubicBezTo>
                <a:cubicBezTo>
                  <a:pt x="0" y="63"/>
                  <a:pt x="13" y="75"/>
                  <a:pt x="33" y="75"/>
                </a:cubicBezTo>
                <a:cubicBezTo>
                  <a:pt x="45" y="75"/>
                  <a:pt x="53" y="70"/>
                  <a:pt x="60" y="65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9"/>
                  <a:pt x="41" y="61"/>
                  <a:pt x="34" y="61"/>
                </a:cubicBezTo>
                <a:cubicBezTo>
                  <a:pt x="22" y="61"/>
                  <a:pt x="16" y="54"/>
                  <a:pt x="16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8"/>
                  <a:pt x="71" y="33"/>
                  <a:pt x="71" y="28"/>
                </a:cubicBezTo>
                <a:close/>
                <a:moveTo>
                  <a:pt x="54" y="32"/>
                </a:moveTo>
                <a:cubicBezTo>
                  <a:pt x="17" y="32"/>
                  <a:pt x="17" y="32"/>
                  <a:pt x="17" y="32"/>
                </a:cubicBezTo>
                <a:cubicBezTo>
                  <a:pt x="21" y="22"/>
                  <a:pt x="30" y="14"/>
                  <a:pt x="41" y="14"/>
                </a:cubicBezTo>
                <a:cubicBezTo>
                  <a:pt x="51" y="14"/>
                  <a:pt x="55" y="20"/>
                  <a:pt x="55" y="27"/>
                </a:cubicBezTo>
                <a:cubicBezTo>
                  <a:pt x="55" y="29"/>
                  <a:pt x="55" y="31"/>
                  <a:pt x="54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6" name="Freeform 41">
            <a:extLst>
              <a:ext uri="{FF2B5EF4-FFF2-40B4-BE49-F238E27FC236}">
                <a16:creationId xmlns:a16="http://schemas.microsoft.com/office/drawing/2014/main" id="{665F9E09-ADB4-4513-A020-3D0F4A3190CC}"/>
              </a:ext>
            </a:extLst>
          </p:cNvPr>
          <p:cNvSpPr>
            <a:spLocks noEditPoints="1"/>
          </p:cNvSpPr>
          <p:nvPr/>
        </p:nvSpPr>
        <p:spPr bwMode="auto">
          <a:xfrm>
            <a:off x="4703539" y="5474780"/>
            <a:ext cx="154313" cy="184870"/>
          </a:xfrm>
          <a:custGeom>
            <a:avLst/>
            <a:gdLst>
              <a:gd name="T0" fmla="*/ 55 w 83"/>
              <a:gd name="T1" fmla="*/ 25 h 100"/>
              <a:gd name="T2" fmla="*/ 33 w 83"/>
              <a:gd name="T3" fmla="*/ 36 h 100"/>
              <a:gd name="T4" fmla="*/ 42 w 83"/>
              <a:gd name="T5" fmla="*/ 0 h 100"/>
              <a:gd name="T6" fmla="*/ 26 w 83"/>
              <a:gd name="T7" fmla="*/ 0 h 100"/>
              <a:gd name="T8" fmla="*/ 0 w 83"/>
              <a:gd name="T9" fmla="*/ 98 h 100"/>
              <a:gd name="T10" fmla="*/ 16 w 83"/>
              <a:gd name="T11" fmla="*/ 98 h 100"/>
              <a:gd name="T12" fmla="*/ 20 w 83"/>
              <a:gd name="T13" fmla="*/ 85 h 100"/>
              <a:gd name="T14" fmla="*/ 44 w 83"/>
              <a:gd name="T15" fmla="*/ 100 h 100"/>
              <a:gd name="T16" fmla="*/ 83 w 83"/>
              <a:gd name="T17" fmla="*/ 56 h 100"/>
              <a:gd name="T18" fmla="*/ 55 w 83"/>
              <a:gd name="T19" fmla="*/ 25 h 100"/>
              <a:gd name="T20" fmla="*/ 42 w 83"/>
              <a:gd name="T21" fmla="*/ 86 h 100"/>
              <a:gd name="T22" fmla="*/ 24 w 83"/>
              <a:gd name="T23" fmla="*/ 68 h 100"/>
              <a:gd name="T24" fmla="*/ 49 w 83"/>
              <a:gd name="T25" fmla="*/ 39 h 100"/>
              <a:gd name="T26" fmla="*/ 66 w 83"/>
              <a:gd name="T27" fmla="*/ 57 h 100"/>
              <a:gd name="T28" fmla="*/ 42 w 83"/>
              <a:gd name="T29" fmla="*/ 8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3" h="100">
                <a:moveTo>
                  <a:pt x="55" y="25"/>
                </a:moveTo>
                <a:cubicBezTo>
                  <a:pt x="46" y="25"/>
                  <a:pt x="39" y="30"/>
                  <a:pt x="33" y="36"/>
                </a:cubicBezTo>
                <a:cubicBezTo>
                  <a:pt x="42" y="0"/>
                  <a:pt x="42" y="0"/>
                  <a:pt x="42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6" y="98"/>
                  <a:pt x="16" y="98"/>
                  <a:pt x="16" y="98"/>
                </a:cubicBezTo>
                <a:cubicBezTo>
                  <a:pt x="20" y="85"/>
                  <a:pt x="20" y="85"/>
                  <a:pt x="20" y="85"/>
                </a:cubicBezTo>
                <a:cubicBezTo>
                  <a:pt x="24" y="93"/>
                  <a:pt x="31" y="100"/>
                  <a:pt x="44" y="100"/>
                </a:cubicBezTo>
                <a:cubicBezTo>
                  <a:pt x="64" y="100"/>
                  <a:pt x="83" y="81"/>
                  <a:pt x="83" y="56"/>
                </a:cubicBezTo>
                <a:cubicBezTo>
                  <a:pt x="83" y="37"/>
                  <a:pt x="71" y="25"/>
                  <a:pt x="55" y="25"/>
                </a:cubicBezTo>
                <a:close/>
                <a:moveTo>
                  <a:pt x="42" y="86"/>
                </a:moveTo>
                <a:cubicBezTo>
                  <a:pt x="31" y="86"/>
                  <a:pt x="24" y="78"/>
                  <a:pt x="24" y="68"/>
                </a:cubicBezTo>
                <a:cubicBezTo>
                  <a:pt x="24" y="52"/>
                  <a:pt x="36" y="39"/>
                  <a:pt x="49" y="39"/>
                </a:cubicBezTo>
                <a:cubicBezTo>
                  <a:pt x="59" y="39"/>
                  <a:pt x="66" y="46"/>
                  <a:pt x="66" y="57"/>
                </a:cubicBezTo>
                <a:cubicBezTo>
                  <a:pt x="66" y="73"/>
                  <a:pt x="55" y="86"/>
                  <a:pt x="42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7" name="Freeform 42">
            <a:extLst>
              <a:ext uri="{FF2B5EF4-FFF2-40B4-BE49-F238E27FC236}">
                <a16:creationId xmlns:a16="http://schemas.microsoft.com/office/drawing/2014/main" id="{7C00012B-E5F5-4629-8D13-C63A25D6D192}"/>
              </a:ext>
            </a:extLst>
          </p:cNvPr>
          <p:cNvSpPr>
            <a:spLocks noEditPoints="1"/>
          </p:cNvSpPr>
          <p:nvPr/>
        </p:nvSpPr>
        <p:spPr bwMode="auto">
          <a:xfrm>
            <a:off x="4873131" y="5474780"/>
            <a:ext cx="79448" cy="181814"/>
          </a:xfrm>
          <a:custGeom>
            <a:avLst/>
            <a:gdLst>
              <a:gd name="T0" fmla="*/ 23 w 52"/>
              <a:gd name="T1" fmla="*/ 33 h 119"/>
              <a:gd name="T2" fmla="*/ 43 w 52"/>
              <a:gd name="T3" fmla="*/ 33 h 119"/>
              <a:gd name="T4" fmla="*/ 19 w 52"/>
              <a:gd name="T5" fmla="*/ 119 h 119"/>
              <a:gd name="T6" fmla="*/ 0 w 52"/>
              <a:gd name="T7" fmla="*/ 119 h 119"/>
              <a:gd name="T8" fmla="*/ 23 w 52"/>
              <a:gd name="T9" fmla="*/ 33 h 119"/>
              <a:gd name="T10" fmla="*/ 30 w 52"/>
              <a:gd name="T11" fmla="*/ 0 h 119"/>
              <a:gd name="T12" fmla="*/ 52 w 52"/>
              <a:gd name="T13" fmla="*/ 0 h 119"/>
              <a:gd name="T14" fmla="*/ 47 w 52"/>
              <a:gd name="T15" fmla="*/ 20 h 119"/>
              <a:gd name="T16" fmla="*/ 26 w 52"/>
              <a:gd name="T17" fmla="*/ 20 h 119"/>
              <a:gd name="T18" fmla="*/ 30 w 52"/>
              <a:gd name="T1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" h="119">
                <a:moveTo>
                  <a:pt x="23" y="33"/>
                </a:moveTo>
                <a:lnTo>
                  <a:pt x="43" y="33"/>
                </a:lnTo>
                <a:lnTo>
                  <a:pt x="19" y="119"/>
                </a:lnTo>
                <a:lnTo>
                  <a:pt x="0" y="119"/>
                </a:lnTo>
                <a:lnTo>
                  <a:pt x="23" y="33"/>
                </a:lnTo>
                <a:close/>
                <a:moveTo>
                  <a:pt x="30" y="0"/>
                </a:moveTo>
                <a:lnTo>
                  <a:pt x="52" y="0"/>
                </a:lnTo>
                <a:lnTo>
                  <a:pt x="47" y="20"/>
                </a:lnTo>
                <a:lnTo>
                  <a:pt x="26" y="20"/>
                </a:lnTo>
                <a:lnTo>
                  <a:pt x="3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8" name="Freeform 43">
            <a:extLst>
              <a:ext uri="{FF2B5EF4-FFF2-40B4-BE49-F238E27FC236}">
                <a16:creationId xmlns:a16="http://schemas.microsoft.com/office/drawing/2014/main" id="{C4B35666-CF21-4E55-99D4-7468935007FA}"/>
              </a:ext>
            </a:extLst>
          </p:cNvPr>
          <p:cNvSpPr>
            <a:spLocks noEditPoints="1"/>
          </p:cNvSpPr>
          <p:nvPr/>
        </p:nvSpPr>
        <p:spPr bwMode="auto">
          <a:xfrm>
            <a:off x="4952579" y="5520615"/>
            <a:ext cx="131395" cy="139035"/>
          </a:xfrm>
          <a:custGeom>
            <a:avLst/>
            <a:gdLst>
              <a:gd name="T0" fmla="*/ 70 w 70"/>
              <a:gd name="T1" fmla="*/ 28 h 75"/>
              <a:gd name="T2" fmla="*/ 42 w 70"/>
              <a:gd name="T3" fmla="*/ 0 h 75"/>
              <a:gd name="T4" fmla="*/ 0 w 70"/>
              <a:gd name="T5" fmla="*/ 44 h 75"/>
              <a:gd name="T6" fmla="*/ 32 w 70"/>
              <a:gd name="T7" fmla="*/ 75 h 75"/>
              <a:gd name="T8" fmla="*/ 60 w 70"/>
              <a:gd name="T9" fmla="*/ 65 h 75"/>
              <a:gd name="T10" fmla="*/ 52 w 70"/>
              <a:gd name="T11" fmla="*/ 54 h 75"/>
              <a:gd name="T12" fmla="*/ 34 w 70"/>
              <a:gd name="T13" fmla="*/ 61 h 75"/>
              <a:gd name="T14" fmla="*/ 15 w 70"/>
              <a:gd name="T15" fmla="*/ 43 h 75"/>
              <a:gd name="T16" fmla="*/ 67 w 70"/>
              <a:gd name="T17" fmla="*/ 43 h 75"/>
              <a:gd name="T18" fmla="*/ 70 w 70"/>
              <a:gd name="T19" fmla="*/ 28 h 75"/>
              <a:gd name="T20" fmla="*/ 54 w 70"/>
              <a:gd name="T21" fmla="*/ 32 h 75"/>
              <a:gd name="T22" fmla="*/ 17 w 70"/>
              <a:gd name="T23" fmla="*/ 32 h 75"/>
              <a:gd name="T24" fmla="*/ 40 w 70"/>
              <a:gd name="T25" fmla="*/ 14 h 75"/>
              <a:gd name="T26" fmla="*/ 55 w 70"/>
              <a:gd name="T27" fmla="*/ 27 h 75"/>
              <a:gd name="T28" fmla="*/ 54 w 70"/>
              <a:gd name="T29" fmla="*/ 32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0" h="75">
                <a:moveTo>
                  <a:pt x="70" y="28"/>
                </a:moveTo>
                <a:cubicBezTo>
                  <a:pt x="70" y="13"/>
                  <a:pt x="60" y="0"/>
                  <a:pt x="42" y="0"/>
                </a:cubicBezTo>
                <a:cubicBezTo>
                  <a:pt x="17" y="0"/>
                  <a:pt x="0" y="22"/>
                  <a:pt x="0" y="44"/>
                </a:cubicBezTo>
                <a:cubicBezTo>
                  <a:pt x="0" y="63"/>
                  <a:pt x="12" y="75"/>
                  <a:pt x="32" y="75"/>
                </a:cubicBezTo>
                <a:cubicBezTo>
                  <a:pt x="44" y="75"/>
                  <a:pt x="53" y="70"/>
                  <a:pt x="60" y="65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9"/>
                  <a:pt x="41" y="61"/>
                  <a:pt x="34" y="61"/>
                </a:cubicBezTo>
                <a:cubicBezTo>
                  <a:pt x="22" y="61"/>
                  <a:pt x="15" y="54"/>
                  <a:pt x="15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8"/>
                  <a:pt x="70" y="33"/>
                  <a:pt x="70" y="28"/>
                </a:cubicBezTo>
                <a:close/>
                <a:moveTo>
                  <a:pt x="54" y="32"/>
                </a:moveTo>
                <a:cubicBezTo>
                  <a:pt x="17" y="32"/>
                  <a:pt x="17" y="32"/>
                  <a:pt x="17" y="32"/>
                </a:cubicBezTo>
                <a:cubicBezTo>
                  <a:pt x="21" y="22"/>
                  <a:pt x="29" y="14"/>
                  <a:pt x="40" y="14"/>
                </a:cubicBezTo>
                <a:cubicBezTo>
                  <a:pt x="50" y="14"/>
                  <a:pt x="55" y="20"/>
                  <a:pt x="55" y="27"/>
                </a:cubicBezTo>
                <a:cubicBezTo>
                  <a:pt x="55" y="29"/>
                  <a:pt x="54" y="31"/>
                  <a:pt x="54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9" name="Line 44">
            <a:extLst>
              <a:ext uri="{FF2B5EF4-FFF2-40B4-BE49-F238E27FC236}">
                <a16:creationId xmlns:a16="http://schemas.microsoft.com/office/drawing/2014/main" id="{4F6AE57C-90D8-408A-94F0-3FF4ACD28C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0724" y="4484735"/>
            <a:ext cx="826566" cy="4584"/>
          </a:xfrm>
          <a:prstGeom prst="line">
            <a:avLst/>
          </a:prstGeom>
          <a:solidFill>
            <a:schemeClr val="accent6"/>
          </a:solidFill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0" name="Freeform 45">
            <a:extLst>
              <a:ext uri="{FF2B5EF4-FFF2-40B4-BE49-F238E27FC236}">
                <a16:creationId xmlns:a16="http://schemas.microsoft.com/office/drawing/2014/main" id="{ACA6BD02-7A24-4E1C-80D7-AB8DF610C820}"/>
              </a:ext>
            </a:extLst>
          </p:cNvPr>
          <p:cNvSpPr>
            <a:spLocks/>
          </p:cNvSpPr>
          <p:nvPr/>
        </p:nvSpPr>
        <p:spPr bwMode="auto">
          <a:xfrm>
            <a:off x="3890724" y="4881975"/>
            <a:ext cx="262790" cy="175703"/>
          </a:xfrm>
          <a:custGeom>
            <a:avLst/>
            <a:gdLst>
              <a:gd name="T0" fmla="*/ 0 w 172"/>
              <a:gd name="T1" fmla="*/ 0 h 115"/>
              <a:gd name="T2" fmla="*/ 21 w 172"/>
              <a:gd name="T3" fmla="*/ 0 h 115"/>
              <a:gd name="T4" fmla="*/ 25 w 172"/>
              <a:gd name="T5" fmla="*/ 85 h 115"/>
              <a:gd name="T6" fmla="*/ 75 w 172"/>
              <a:gd name="T7" fmla="*/ 0 h 115"/>
              <a:gd name="T8" fmla="*/ 94 w 172"/>
              <a:gd name="T9" fmla="*/ 0 h 115"/>
              <a:gd name="T10" fmla="*/ 99 w 172"/>
              <a:gd name="T11" fmla="*/ 85 h 115"/>
              <a:gd name="T12" fmla="*/ 148 w 172"/>
              <a:gd name="T13" fmla="*/ 0 h 115"/>
              <a:gd name="T14" fmla="*/ 172 w 172"/>
              <a:gd name="T15" fmla="*/ 0 h 115"/>
              <a:gd name="T16" fmla="*/ 101 w 172"/>
              <a:gd name="T17" fmla="*/ 115 h 115"/>
              <a:gd name="T18" fmla="*/ 83 w 172"/>
              <a:gd name="T19" fmla="*/ 115 h 115"/>
              <a:gd name="T20" fmla="*/ 77 w 172"/>
              <a:gd name="T21" fmla="*/ 34 h 115"/>
              <a:gd name="T22" fmla="*/ 27 w 172"/>
              <a:gd name="T23" fmla="*/ 115 h 115"/>
              <a:gd name="T24" fmla="*/ 8 w 172"/>
              <a:gd name="T25" fmla="*/ 115 h 115"/>
              <a:gd name="T26" fmla="*/ 0 w 172"/>
              <a:gd name="T27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2" h="115">
                <a:moveTo>
                  <a:pt x="0" y="0"/>
                </a:moveTo>
                <a:lnTo>
                  <a:pt x="21" y="0"/>
                </a:lnTo>
                <a:lnTo>
                  <a:pt x="25" y="85"/>
                </a:lnTo>
                <a:lnTo>
                  <a:pt x="75" y="0"/>
                </a:lnTo>
                <a:lnTo>
                  <a:pt x="94" y="0"/>
                </a:lnTo>
                <a:lnTo>
                  <a:pt x="99" y="85"/>
                </a:lnTo>
                <a:lnTo>
                  <a:pt x="148" y="0"/>
                </a:lnTo>
                <a:lnTo>
                  <a:pt x="172" y="0"/>
                </a:lnTo>
                <a:lnTo>
                  <a:pt x="101" y="115"/>
                </a:lnTo>
                <a:lnTo>
                  <a:pt x="83" y="115"/>
                </a:lnTo>
                <a:lnTo>
                  <a:pt x="77" y="34"/>
                </a:lnTo>
                <a:lnTo>
                  <a:pt x="27" y="115"/>
                </a:lnTo>
                <a:lnTo>
                  <a:pt x="8" y="11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1" name="Freeform 46">
            <a:extLst>
              <a:ext uri="{FF2B5EF4-FFF2-40B4-BE49-F238E27FC236}">
                <a16:creationId xmlns:a16="http://schemas.microsoft.com/office/drawing/2014/main" id="{43E4A8B4-7C01-43BC-8454-9BF182FA6365}"/>
              </a:ext>
            </a:extLst>
          </p:cNvPr>
          <p:cNvSpPr>
            <a:spLocks/>
          </p:cNvSpPr>
          <p:nvPr/>
        </p:nvSpPr>
        <p:spPr bwMode="auto">
          <a:xfrm>
            <a:off x="4127541" y="4923226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3 w 69"/>
              <a:gd name="T11" fmla="*/ 24 h 74"/>
              <a:gd name="T12" fmla="*/ 41 w 69"/>
              <a:gd name="T13" fmla="*/ 0 h 74"/>
              <a:gd name="T14" fmla="*/ 69 w 69"/>
              <a:gd name="T15" fmla="*/ 10 h 74"/>
              <a:gd name="T16" fmla="*/ 60 w 69"/>
              <a:gd name="T17" fmla="*/ 20 h 74"/>
              <a:gd name="T18" fmla="*/ 40 w 69"/>
              <a:gd name="T19" fmla="*/ 13 h 74"/>
              <a:gd name="T20" fmla="*/ 29 w 69"/>
              <a:gd name="T21" fmla="*/ 21 h 74"/>
              <a:gd name="T22" fmla="*/ 41 w 69"/>
              <a:gd name="T23" fmla="*/ 30 h 74"/>
              <a:gd name="T24" fmla="*/ 60 w 69"/>
              <a:gd name="T25" fmla="*/ 50 h 74"/>
              <a:gd name="T26" fmla="*/ 32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7" y="59"/>
                  <a:pt x="26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3" y="34"/>
                  <a:pt x="13" y="24"/>
                </a:cubicBezTo>
                <a:cubicBezTo>
                  <a:pt x="13" y="10"/>
                  <a:pt x="24" y="0"/>
                  <a:pt x="41" y="0"/>
                </a:cubicBezTo>
                <a:cubicBezTo>
                  <a:pt x="53" y="0"/>
                  <a:pt x="63" y="5"/>
                  <a:pt x="69" y="10"/>
                </a:cubicBezTo>
                <a:cubicBezTo>
                  <a:pt x="60" y="20"/>
                  <a:pt x="60" y="20"/>
                  <a:pt x="60" y="20"/>
                </a:cubicBezTo>
                <a:cubicBezTo>
                  <a:pt x="53" y="15"/>
                  <a:pt x="47" y="13"/>
                  <a:pt x="40" y="13"/>
                </a:cubicBezTo>
                <a:cubicBezTo>
                  <a:pt x="33" y="13"/>
                  <a:pt x="29" y="16"/>
                  <a:pt x="29" y="21"/>
                </a:cubicBezTo>
                <a:cubicBezTo>
                  <a:pt x="29" y="24"/>
                  <a:pt x="32" y="27"/>
                  <a:pt x="41" y="30"/>
                </a:cubicBezTo>
                <a:cubicBezTo>
                  <a:pt x="51" y="35"/>
                  <a:pt x="60" y="40"/>
                  <a:pt x="60" y="50"/>
                </a:cubicBezTo>
                <a:cubicBezTo>
                  <a:pt x="60" y="65"/>
                  <a:pt x="48" y="74"/>
                  <a:pt x="32" y="74"/>
                </a:cubicBezTo>
                <a:cubicBezTo>
                  <a:pt x="21" y="74"/>
                  <a:pt x="8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2" name="Freeform 47">
            <a:extLst>
              <a:ext uri="{FF2B5EF4-FFF2-40B4-BE49-F238E27FC236}">
                <a16:creationId xmlns:a16="http://schemas.microsoft.com/office/drawing/2014/main" id="{85A40031-3CEF-4E26-9DC7-F15E70DE7CFB}"/>
              </a:ext>
            </a:extLst>
          </p:cNvPr>
          <p:cNvSpPr>
            <a:spLocks/>
          </p:cNvSpPr>
          <p:nvPr/>
        </p:nvSpPr>
        <p:spPr bwMode="auto">
          <a:xfrm>
            <a:off x="4249769" y="4924755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7 h 87"/>
              <a:gd name="T4" fmla="*/ 21 w 99"/>
              <a:gd name="T5" fmla="*/ 17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3 h 87"/>
              <a:gd name="T12" fmla="*/ 30 w 99"/>
              <a:gd name="T13" fmla="*/ 70 h 87"/>
              <a:gd name="T14" fmla="*/ 80 w 99"/>
              <a:gd name="T15" fmla="*/ 70 h 87"/>
              <a:gd name="T16" fmla="*/ 75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7"/>
                </a:lnTo>
                <a:lnTo>
                  <a:pt x="21" y="17"/>
                </a:lnTo>
                <a:lnTo>
                  <a:pt x="26" y="0"/>
                </a:lnTo>
                <a:lnTo>
                  <a:pt x="99" y="0"/>
                </a:lnTo>
                <a:lnTo>
                  <a:pt x="95" y="13"/>
                </a:lnTo>
                <a:lnTo>
                  <a:pt x="30" y="70"/>
                </a:lnTo>
                <a:lnTo>
                  <a:pt x="80" y="70"/>
                </a:lnTo>
                <a:lnTo>
                  <a:pt x="75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3" name="Freeform 48">
            <a:extLst>
              <a:ext uri="{FF2B5EF4-FFF2-40B4-BE49-F238E27FC236}">
                <a16:creationId xmlns:a16="http://schemas.microsoft.com/office/drawing/2014/main" id="{D1FD759A-FD3A-47C7-91D0-F6253C3A8B4A}"/>
              </a:ext>
            </a:extLst>
          </p:cNvPr>
          <p:cNvSpPr>
            <a:spLocks/>
          </p:cNvSpPr>
          <p:nvPr/>
        </p:nvSpPr>
        <p:spPr bwMode="auto">
          <a:xfrm>
            <a:off x="4381164" y="4924755"/>
            <a:ext cx="169592" cy="174175"/>
          </a:xfrm>
          <a:custGeom>
            <a:avLst/>
            <a:gdLst>
              <a:gd name="T0" fmla="*/ 0 w 91"/>
              <a:gd name="T1" fmla="*/ 89 h 94"/>
              <a:gd name="T2" fmla="*/ 9 w 91"/>
              <a:gd name="T3" fmla="*/ 77 h 94"/>
              <a:gd name="T4" fmla="*/ 18 w 91"/>
              <a:gd name="T5" fmla="*/ 80 h 94"/>
              <a:gd name="T6" fmla="*/ 30 w 91"/>
              <a:gd name="T7" fmla="*/ 72 h 94"/>
              <a:gd name="T8" fmla="*/ 20 w 91"/>
              <a:gd name="T9" fmla="*/ 0 h 94"/>
              <a:gd name="T10" fmla="*/ 36 w 91"/>
              <a:gd name="T11" fmla="*/ 0 h 94"/>
              <a:gd name="T12" fmla="*/ 42 w 91"/>
              <a:gd name="T13" fmla="*/ 53 h 94"/>
              <a:gd name="T14" fmla="*/ 74 w 91"/>
              <a:gd name="T15" fmla="*/ 0 h 94"/>
              <a:gd name="T16" fmla="*/ 91 w 91"/>
              <a:gd name="T17" fmla="*/ 0 h 94"/>
              <a:gd name="T18" fmla="*/ 45 w 91"/>
              <a:gd name="T19" fmla="*/ 74 h 94"/>
              <a:gd name="T20" fmla="*/ 16 w 91"/>
              <a:gd name="T21" fmla="*/ 94 h 94"/>
              <a:gd name="T22" fmla="*/ 0 w 91"/>
              <a:gd name="T23" fmla="*/ 89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1" h="94">
                <a:moveTo>
                  <a:pt x="0" y="89"/>
                </a:moveTo>
                <a:cubicBezTo>
                  <a:pt x="9" y="77"/>
                  <a:pt x="9" y="77"/>
                  <a:pt x="9" y="77"/>
                </a:cubicBezTo>
                <a:cubicBezTo>
                  <a:pt x="11" y="78"/>
                  <a:pt x="15" y="80"/>
                  <a:pt x="18" y="80"/>
                </a:cubicBezTo>
                <a:cubicBezTo>
                  <a:pt x="22" y="80"/>
                  <a:pt x="25" y="78"/>
                  <a:pt x="30" y="72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2" y="53"/>
                  <a:pt x="42" y="53"/>
                  <a:pt x="42" y="53"/>
                </a:cubicBezTo>
                <a:cubicBezTo>
                  <a:pt x="74" y="0"/>
                  <a:pt x="74" y="0"/>
                  <a:pt x="74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45" y="74"/>
                  <a:pt x="45" y="74"/>
                  <a:pt x="45" y="74"/>
                </a:cubicBezTo>
                <a:cubicBezTo>
                  <a:pt x="36" y="88"/>
                  <a:pt x="28" y="94"/>
                  <a:pt x="16" y="94"/>
                </a:cubicBezTo>
                <a:cubicBezTo>
                  <a:pt x="9" y="94"/>
                  <a:pt x="4" y="92"/>
                  <a:pt x="0" y="8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4" name="Freeform 49">
            <a:extLst>
              <a:ext uri="{FF2B5EF4-FFF2-40B4-BE49-F238E27FC236}">
                <a16:creationId xmlns:a16="http://schemas.microsoft.com/office/drawing/2014/main" id="{FD03E75F-7CEF-4951-8AD6-46BAECE79522}"/>
              </a:ext>
            </a:extLst>
          </p:cNvPr>
          <p:cNvSpPr>
            <a:spLocks/>
          </p:cNvSpPr>
          <p:nvPr/>
        </p:nvSpPr>
        <p:spPr bwMode="auto">
          <a:xfrm>
            <a:off x="4538532" y="4923226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3 w 69"/>
              <a:gd name="T11" fmla="*/ 24 h 74"/>
              <a:gd name="T12" fmla="*/ 41 w 69"/>
              <a:gd name="T13" fmla="*/ 0 h 74"/>
              <a:gd name="T14" fmla="*/ 69 w 69"/>
              <a:gd name="T15" fmla="*/ 10 h 74"/>
              <a:gd name="T16" fmla="*/ 59 w 69"/>
              <a:gd name="T17" fmla="*/ 20 h 74"/>
              <a:gd name="T18" fmla="*/ 40 w 69"/>
              <a:gd name="T19" fmla="*/ 13 h 74"/>
              <a:gd name="T20" fmla="*/ 29 w 69"/>
              <a:gd name="T21" fmla="*/ 21 h 74"/>
              <a:gd name="T22" fmla="*/ 40 w 69"/>
              <a:gd name="T23" fmla="*/ 30 h 74"/>
              <a:gd name="T24" fmla="*/ 60 w 69"/>
              <a:gd name="T25" fmla="*/ 50 h 74"/>
              <a:gd name="T26" fmla="*/ 31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7" y="59"/>
                  <a:pt x="25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3" y="34"/>
                  <a:pt x="13" y="24"/>
                </a:cubicBezTo>
                <a:cubicBezTo>
                  <a:pt x="13" y="10"/>
                  <a:pt x="24" y="0"/>
                  <a:pt x="41" y="0"/>
                </a:cubicBezTo>
                <a:cubicBezTo>
                  <a:pt x="52" y="0"/>
                  <a:pt x="63" y="5"/>
                  <a:pt x="69" y="10"/>
                </a:cubicBezTo>
                <a:cubicBezTo>
                  <a:pt x="59" y="20"/>
                  <a:pt x="59" y="20"/>
                  <a:pt x="59" y="20"/>
                </a:cubicBezTo>
                <a:cubicBezTo>
                  <a:pt x="53" y="15"/>
                  <a:pt x="47" y="13"/>
                  <a:pt x="40" y="13"/>
                </a:cubicBezTo>
                <a:cubicBezTo>
                  <a:pt x="33" y="13"/>
                  <a:pt x="29" y="16"/>
                  <a:pt x="29" y="21"/>
                </a:cubicBezTo>
                <a:cubicBezTo>
                  <a:pt x="29" y="24"/>
                  <a:pt x="32" y="27"/>
                  <a:pt x="40" y="30"/>
                </a:cubicBezTo>
                <a:cubicBezTo>
                  <a:pt x="51" y="35"/>
                  <a:pt x="60" y="40"/>
                  <a:pt x="60" y="50"/>
                </a:cubicBezTo>
                <a:cubicBezTo>
                  <a:pt x="60" y="65"/>
                  <a:pt x="48" y="74"/>
                  <a:pt x="31" y="74"/>
                </a:cubicBezTo>
                <a:cubicBezTo>
                  <a:pt x="21" y="74"/>
                  <a:pt x="8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5" name="Freeform 50">
            <a:extLst>
              <a:ext uri="{FF2B5EF4-FFF2-40B4-BE49-F238E27FC236}">
                <a16:creationId xmlns:a16="http://schemas.microsoft.com/office/drawing/2014/main" id="{79F88FE2-BFCF-47BD-834B-FC2D7C8D7075}"/>
              </a:ext>
            </a:extLst>
          </p:cNvPr>
          <p:cNvSpPr>
            <a:spLocks/>
          </p:cNvSpPr>
          <p:nvPr/>
        </p:nvSpPr>
        <p:spPr bwMode="auto">
          <a:xfrm>
            <a:off x="4683678" y="4889614"/>
            <a:ext cx="93199" cy="171119"/>
          </a:xfrm>
          <a:custGeom>
            <a:avLst/>
            <a:gdLst>
              <a:gd name="T0" fmla="*/ 0 w 50"/>
              <a:gd name="T1" fmla="*/ 78 h 92"/>
              <a:gd name="T2" fmla="*/ 1 w 50"/>
              <a:gd name="T3" fmla="*/ 69 h 92"/>
              <a:gd name="T4" fmla="*/ 11 w 50"/>
              <a:gd name="T5" fmla="*/ 33 h 92"/>
              <a:gd name="T6" fmla="*/ 2 w 50"/>
              <a:gd name="T7" fmla="*/ 33 h 92"/>
              <a:gd name="T8" fmla="*/ 5 w 50"/>
              <a:gd name="T9" fmla="*/ 19 h 92"/>
              <a:gd name="T10" fmla="*/ 15 w 50"/>
              <a:gd name="T11" fmla="*/ 19 h 92"/>
              <a:gd name="T12" fmla="*/ 20 w 50"/>
              <a:gd name="T13" fmla="*/ 0 h 92"/>
              <a:gd name="T14" fmla="*/ 36 w 50"/>
              <a:gd name="T15" fmla="*/ 0 h 92"/>
              <a:gd name="T16" fmla="*/ 31 w 50"/>
              <a:gd name="T17" fmla="*/ 19 h 92"/>
              <a:gd name="T18" fmla="*/ 50 w 50"/>
              <a:gd name="T19" fmla="*/ 19 h 92"/>
              <a:gd name="T20" fmla="*/ 46 w 50"/>
              <a:gd name="T21" fmla="*/ 33 h 92"/>
              <a:gd name="T22" fmla="*/ 27 w 50"/>
              <a:gd name="T23" fmla="*/ 33 h 92"/>
              <a:gd name="T24" fmla="*/ 18 w 50"/>
              <a:gd name="T25" fmla="*/ 68 h 92"/>
              <a:gd name="T26" fmla="*/ 17 w 50"/>
              <a:gd name="T27" fmla="*/ 72 h 92"/>
              <a:gd name="T28" fmla="*/ 25 w 50"/>
              <a:gd name="T29" fmla="*/ 77 h 92"/>
              <a:gd name="T30" fmla="*/ 35 w 50"/>
              <a:gd name="T31" fmla="*/ 75 h 92"/>
              <a:gd name="T32" fmla="*/ 31 w 50"/>
              <a:gd name="T33" fmla="*/ 89 h 92"/>
              <a:gd name="T34" fmla="*/ 18 w 50"/>
              <a:gd name="T35" fmla="*/ 92 h 92"/>
              <a:gd name="T36" fmla="*/ 0 w 50"/>
              <a:gd name="T37" fmla="*/ 78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0" h="92">
                <a:moveTo>
                  <a:pt x="0" y="78"/>
                </a:moveTo>
                <a:cubicBezTo>
                  <a:pt x="0" y="75"/>
                  <a:pt x="0" y="72"/>
                  <a:pt x="1" y="69"/>
                </a:cubicBezTo>
                <a:cubicBezTo>
                  <a:pt x="11" y="33"/>
                  <a:pt x="11" y="33"/>
                  <a:pt x="11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5" y="19"/>
                  <a:pt x="5" y="19"/>
                  <a:pt x="5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1" y="19"/>
                  <a:pt x="31" y="19"/>
                  <a:pt x="31" y="19"/>
                </a:cubicBezTo>
                <a:cubicBezTo>
                  <a:pt x="50" y="19"/>
                  <a:pt x="50" y="19"/>
                  <a:pt x="50" y="19"/>
                </a:cubicBezTo>
                <a:cubicBezTo>
                  <a:pt x="46" y="33"/>
                  <a:pt x="46" y="33"/>
                  <a:pt x="46" y="33"/>
                </a:cubicBezTo>
                <a:cubicBezTo>
                  <a:pt x="27" y="33"/>
                  <a:pt x="27" y="33"/>
                  <a:pt x="27" y="33"/>
                </a:cubicBezTo>
                <a:cubicBezTo>
                  <a:pt x="18" y="68"/>
                  <a:pt x="18" y="68"/>
                  <a:pt x="18" y="68"/>
                </a:cubicBezTo>
                <a:cubicBezTo>
                  <a:pt x="18" y="69"/>
                  <a:pt x="17" y="71"/>
                  <a:pt x="17" y="72"/>
                </a:cubicBezTo>
                <a:cubicBezTo>
                  <a:pt x="17" y="75"/>
                  <a:pt x="20" y="77"/>
                  <a:pt x="25" y="77"/>
                </a:cubicBezTo>
                <a:cubicBezTo>
                  <a:pt x="28" y="77"/>
                  <a:pt x="31" y="76"/>
                  <a:pt x="35" y="75"/>
                </a:cubicBezTo>
                <a:cubicBezTo>
                  <a:pt x="31" y="89"/>
                  <a:pt x="31" y="89"/>
                  <a:pt x="31" y="89"/>
                </a:cubicBezTo>
                <a:cubicBezTo>
                  <a:pt x="27" y="91"/>
                  <a:pt x="23" y="92"/>
                  <a:pt x="18" y="92"/>
                </a:cubicBezTo>
                <a:cubicBezTo>
                  <a:pt x="6" y="92"/>
                  <a:pt x="0" y="86"/>
                  <a:pt x="0" y="7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6" name="Freeform 51">
            <a:extLst>
              <a:ext uri="{FF2B5EF4-FFF2-40B4-BE49-F238E27FC236}">
                <a16:creationId xmlns:a16="http://schemas.microsoft.com/office/drawing/2014/main" id="{A11118BC-DDAA-4625-B8E5-E87338899111}"/>
              </a:ext>
            </a:extLst>
          </p:cNvPr>
          <p:cNvSpPr>
            <a:spLocks/>
          </p:cNvSpPr>
          <p:nvPr/>
        </p:nvSpPr>
        <p:spPr bwMode="auto">
          <a:xfrm>
            <a:off x="4770765" y="4874335"/>
            <a:ext cx="160425" cy="183342"/>
          </a:xfrm>
          <a:custGeom>
            <a:avLst/>
            <a:gdLst>
              <a:gd name="T0" fmla="*/ 33 w 105"/>
              <a:gd name="T1" fmla="*/ 0 h 120"/>
              <a:gd name="T2" fmla="*/ 52 w 105"/>
              <a:gd name="T3" fmla="*/ 0 h 120"/>
              <a:gd name="T4" fmla="*/ 34 w 105"/>
              <a:gd name="T5" fmla="*/ 71 h 120"/>
              <a:gd name="T6" fmla="*/ 78 w 105"/>
              <a:gd name="T7" fmla="*/ 33 h 120"/>
              <a:gd name="T8" fmla="*/ 105 w 105"/>
              <a:gd name="T9" fmla="*/ 33 h 120"/>
              <a:gd name="T10" fmla="*/ 61 w 105"/>
              <a:gd name="T11" fmla="*/ 68 h 120"/>
              <a:gd name="T12" fmla="*/ 82 w 105"/>
              <a:gd name="T13" fmla="*/ 120 h 120"/>
              <a:gd name="T14" fmla="*/ 58 w 105"/>
              <a:gd name="T15" fmla="*/ 120 h 120"/>
              <a:gd name="T16" fmla="*/ 44 w 105"/>
              <a:gd name="T17" fmla="*/ 82 h 120"/>
              <a:gd name="T18" fmla="*/ 27 w 105"/>
              <a:gd name="T19" fmla="*/ 95 h 120"/>
              <a:gd name="T20" fmla="*/ 19 w 105"/>
              <a:gd name="T21" fmla="*/ 120 h 120"/>
              <a:gd name="T22" fmla="*/ 0 w 105"/>
              <a:gd name="T23" fmla="*/ 120 h 120"/>
              <a:gd name="T24" fmla="*/ 33 w 105"/>
              <a:gd name="T25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5" h="120">
                <a:moveTo>
                  <a:pt x="33" y="0"/>
                </a:moveTo>
                <a:lnTo>
                  <a:pt x="52" y="0"/>
                </a:lnTo>
                <a:lnTo>
                  <a:pt x="34" y="71"/>
                </a:lnTo>
                <a:lnTo>
                  <a:pt x="78" y="33"/>
                </a:lnTo>
                <a:lnTo>
                  <a:pt x="105" y="33"/>
                </a:lnTo>
                <a:lnTo>
                  <a:pt x="61" y="68"/>
                </a:lnTo>
                <a:lnTo>
                  <a:pt x="82" y="120"/>
                </a:lnTo>
                <a:lnTo>
                  <a:pt x="58" y="120"/>
                </a:lnTo>
                <a:lnTo>
                  <a:pt x="44" y="82"/>
                </a:lnTo>
                <a:lnTo>
                  <a:pt x="27" y="95"/>
                </a:lnTo>
                <a:lnTo>
                  <a:pt x="19" y="120"/>
                </a:lnTo>
                <a:lnTo>
                  <a:pt x="0" y="120"/>
                </a:lnTo>
                <a:lnTo>
                  <a:pt x="3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7" name="Freeform 52">
            <a:extLst>
              <a:ext uri="{FF2B5EF4-FFF2-40B4-BE49-F238E27FC236}">
                <a16:creationId xmlns:a16="http://schemas.microsoft.com/office/drawing/2014/main" id="{B63AEB99-CB01-4B3B-877B-D9D47BF79480}"/>
              </a:ext>
            </a:extLst>
          </p:cNvPr>
          <p:cNvSpPr>
            <a:spLocks noEditPoints="1"/>
          </p:cNvSpPr>
          <p:nvPr/>
        </p:nvSpPr>
        <p:spPr bwMode="auto">
          <a:xfrm>
            <a:off x="4926605" y="4923226"/>
            <a:ext cx="140562" cy="137506"/>
          </a:xfrm>
          <a:custGeom>
            <a:avLst/>
            <a:gdLst>
              <a:gd name="T0" fmla="*/ 42 w 75"/>
              <a:gd name="T1" fmla="*/ 0 h 74"/>
              <a:gd name="T2" fmla="*/ 0 w 75"/>
              <a:gd name="T3" fmla="*/ 42 h 74"/>
              <a:gd name="T4" fmla="*/ 33 w 75"/>
              <a:gd name="T5" fmla="*/ 74 h 74"/>
              <a:gd name="T6" fmla="*/ 75 w 75"/>
              <a:gd name="T7" fmla="*/ 32 h 74"/>
              <a:gd name="T8" fmla="*/ 42 w 75"/>
              <a:gd name="T9" fmla="*/ 0 h 74"/>
              <a:gd name="T10" fmla="*/ 34 w 75"/>
              <a:gd name="T11" fmla="*/ 60 h 74"/>
              <a:gd name="T12" fmla="*/ 16 w 75"/>
              <a:gd name="T13" fmla="*/ 41 h 74"/>
              <a:gd name="T14" fmla="*/ 41 w 75"/>
              <a:gd name="T15" fmla="*/ 14 h 74"/>
              <a:gd name="T16" fmla="*/ 59 w 75"/>
              <a:gd name="T17" fmla="*/ 33 h 74"/>
              <a:gd name="T18" fmla="*/ 34 w 75"/>
              <a:gd name="T19" fmla="*/ 6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74">
                <a:moveTo>
                  <a:pt x="42" y="0"/>
                </a:moveTo>
                <a:cubicBezTo>
                  <a:pt x="19" y="0"/>
                  <a:pt x="0" y="20"/>
                  <a:pt x="0" y="42"/>
                </a:cubicBezTo>
                <a:cubicBezTo>
                  <a:pt x="0" y="60"/>
                  <a:pt x="13" y="74"/>
                  <a:pt x="33" y="74"/>
                </a:cubicBezTo>
                <a:cubicBezTo>
                  <a:pt x="56" y="74"/>
                  <a:pt x="75" y="54"/>
                  <a:pt x="75" y="32"/>
                </a:cubicBezTo>
                <a:cubicBezTo>
                  <a:pt x="75" y="14"/>
                  <a:pt x="62" y="0"/>
                  <a:pt x="42" y="0"/>
                </a:cubicBezTo>
                <a:close/>
                <a:moveTo>
                  <a:pt x="34" y="60"/>
                </a:moveTo>
                <a:cubicBezTo>
                  <a:pt x="24" y="60"/>
                  <a:pt x="16" y="53"/>
                  <a:pt x="16" y="41"/>
                </a:cubicBezTo>
                <a:cubicBezTo>
                  <a:pt x="16" y="28"/>
                  <a:pt x="27" y="14"/>
                  <a:pt x="41" y="14"/>
                </a:cubicBezTo>
                <a:cubicBezTo>
                  <a:pt x="51" y="14"/>
                  <a:pt x="59" y="21"/>
                  <a:pt x="59" y="33"/>
                </a:cubicBezTo>
                <a:cubicBezTo>
                  <a:pt x="59" y="46"/>
                  <a:pt x="48" y="60"/>
                  <a:pt x="34" y="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7CD3FF5-43D2-4051-85A4-3D89E1DEAFBE}"/>
              </a:ext>
            </a:extLst>
          </p:cNvPr>
          <p:cNvSpPr/>
          <p:nvPr/>
        </p:nvSpPr>
        <p:spPr>
          <a:xfrm>
            <a:off x="272562" y="6330462"/>
            <a:ext cx="2734407" cy="413238"/>
          </a:xfrm>
          <a:prstGeom prst="rect">
            <a:avLst/>
          </a:prstGeom>
          <a:solidFill>
            <a:srgbClr val="535459"/>
          </a:solidFill>
          <a:ln>
            <a:solidFill>
              <a:srgbClr val="535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13114917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3;p26"/>
          <p:cNvPicPr preferRelativeResize="0"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24;p26"/>
          <p:cNvSpPr/>
          <p:nvPr userDrawn="1"/>
        </p:nvSpPr>
        <p:spPr>
          <a:xfrm>
            <a:off x="0" y="-9600"/>
            <a:ext cx="12192000" cy="68836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33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535271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123;p26"/>
          <p:cNvPicPr preferRelativeResize="0"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124;p26"/>
          <p:cNvSpPr/>
          <p:nvPr userDrawn="1"/>
        </p:nvSpPr>
        <p:spPr>
          <a:xfrm>
            <a:off x="0" y="-9600"/>
            <a:ext cx="12192000" cy="68836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37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7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8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9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0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1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2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3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4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65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535271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3EAB06-D45C-448A-AF41-A5744F051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9126"/>
            <a:ext cx="7675179" cy="587110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2657F2-DDDA-4A9C-A413-0E605EFE2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819560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F9C159-484F-4B28-B678-9C74FB1CB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D5BCA71-3798-44E3-B149-2EB65AD96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82729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C39578-BBB2-428B-B89B-01F2A3677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46AA38-AD82-4509-8D0F-7DEBD4BEB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682762-AD94-42A8-8D63-7E6E2D6DC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970609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FAF630-1673-4486-A4A2-C0725B61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5ABFF2-E566-4DC7-87A6-CF772EE5B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D1ECB81-6DAA-4C22-8775-0A8C632BF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E4A200C-6A41-470B-8349-5AFEF9D75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999D608-8441-4C54-98E0-F53C8D497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788865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87212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711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29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79171F-28EC-4616-9D8C-AAEAEB3F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A54B59-E44C-4045-B7CA-6F553CD1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1C00C1-45E9-43D7-BBA5-5ECA38CD3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234982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BB466E-9827-46B9-AD47-57881D17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C8E960-538D-41D6-95E7-206908F13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114011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87BCDA-47AF-4426-B127-93EDB4CEF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C01C3B9-2F55-4622-AA4F-799992AFC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937568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0516850-10C3-4A7A-AB78-A9AAB7169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C80CA4A-C9E9-42B8-BFC8-CC2F95B2D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672741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kładka 1">
    <p:bg>
      <p:bgPr>
        <a:solidFill>
          <a:srgbClr val="535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157">
            <a:extLst>
              <a:ext uri="{FF2B5EF4-FFF2-40B4-BE49-F238E27FC236}">
                <a16:creationId xmlns:a16="http://schemas.microsoft.com/office/drawing/2014/main" id="{63632885-181F-4289-90FE-39E48957F0B3}"/>
              </a:ext>
            </a:extLst>
          </p:cNvPr>
          <p:cNvGrpSpPr/>
          <p:nvPr/>
        </p:nvGrpSpPr>
        <p:grpSpPr>
          <a:xfrm>
            <a:off x="6057213" y="1314450"/>
            <a:ext cx="2180239" cy="4342143"/>
            <a:chOff x="6057213" y="1314450"/>
            <a:chExt cx="2180239" cy="4342143"/>
          </a:xfrm>
          <a:solidFill>
            <a:srgbClr val="A6A7A8"/>
          </a:solidFill>
        </p:grpSpPr>
        <p:sp>
          <p:nvSpPr>
            <p:cNvPr id="110" name="Freeform 5">
              <a:extLst>
                <a:ext uri="{FF2B5EF4-FFF2-40B4-BE49-F238E27FC236}">
                  <a16:creationId xmlns:a16="http://schemas.microsoft.com/office/drawing/2014/main" id="{ECACC924-2721-4665-BBA5-2039E5838E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871327"/>
              <a:ext cx="634057" cy="1231445"/>
            </a:xfrm>
            <a:custGeom>
              <a:avLst/>
              <a:gdLst>
                <a:gd name="T0" fmla="*/ 341 w 341"/>
                <a:gd name="T1" fmla="*/ 332 h 665"/>
                <a:gd name="T2" fmla="*/ 0 w 341"/>
                <a:gd name="T3" fmla="*/ 0 h 665"/>
                <a:gd name="T4" fmla="*/ 0 w 341"/>
                <a:gd name="T5" fmla="*/ 79 h 665"/>
                <a:gd name="T6" fmla="*/ 258 w 341"/>
                <a:gd name="T7" fmla="*/ 332 h 665"/>
                <a:gd name="T8" fmla="*/ 0 w 341"/>
                <a:gd name="T9" fmla="*/ 586 h 665"/>
                <a:gd name="T10" fmla="*/ 0 w 341"/>
                <a:gd name="T11" fmla="*/ 665 h 665"/>
                <a:gd name="T12" fmla="*/ 341 w 341"/>
                <a:gd name="T13" fmla="*/ 332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1" h="665">
                  <a:moveTo>
                    <a:pt x="341" y="332"/>
                  </a:moveTo>
                  <a:cubicBezTo>
                    <a:pt x="341" y="148"/>
                    <a:pt x="188" y="0"/>
                    <a:pt x="0" y="0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42" y="79"/>
                    <a:pt x="258" y="192"/>
                    <a:pt x="258" y="332"/>
                  </a:cubicBezTo>
                  <a:cubicBezTo>
                    <a:pt x="258" y="472"/>
                    <a:pt x="142" y="586"/>
                    <a:pt x="0" y="586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188" y="665"/>
                    <a:pt x="341" y="516"/>
                    <a:pt x="341" y="3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1" name="Freeform 6">
              <a:extLst>
                <a:ext uri="{FF2B5EF4-FFF2-40B4-BE49-F238E27FC236}">
                  <a16:creationId xmlns:a16="http://schemas.microsoft.com/office/drawing/2014/main" id="{90770D6E-6F31-4DF8-AB5B-DB088A7988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559646"/>
              <a:ext cx="942683" cy="1853280"/>
            </a:xfrm>
            <a:custGeom>
              <a:avLst/>
              <a:gdLst>
                <a:gd name="T0" fmla="*/ 507 w 507"/>
                <a:gd name="T1" fmla="*/ 500 h 1001"/>
                <a:gd name="T2" fmla="*/ 0 w 507"/>
                <a:gd name="T3" fmla="*/ 0 h 1001"/>
                <a:gd name="T4" fmla="*/ 0 w 507"/>
                <a:gd name="T5" fmla="*/ 80 h 1001"/>
                <a:gd name="T6" fmla="*/ 424 w 507"/>
                <a:gd name="T7" fmla="*/ 500 h 1001"/>
                <a:gd name="T8" fmla="*/ 0 w 507"/>
                <a:gd name="T9" fmla="*/ 921 h 1001"/>
                <a:gd name="T10" fmla="*/ 0 w 507"/>
                <a:gd name="T11" fmla="*/ 1001 h 1001"/>
                <a:gd name="T12" fmla="*/ 507 w 507"/>
                <a:gd name="T13" fmla="*/ 50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7" h="1001">
                  <a:moveTo>
                    <a:pt x="507" y="500"/>
                  </a:moveTo>
                  <a:cubicBezTo>
                    <a:pt x="507" y="224"/>
                    <a:pt x="280" y="0"/>
                    <a:pt x="0" y="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234" y="80"/>
                    <a:pt x="424" y="268"/>
                    <a:pt x="424" y="500"/>
                  </a:cubicBezTo>
                  <a:cubicBezTo>
                    <a:pt x="424" y="732"/>
                    <a:pt x="234" y="921"/>
                    <a:pt x="0" y="921"/>
                  </a:cubicBezTo>
                  <a:cubicBezTo>
                    <a:pt x="0" y="1001"/>
                    <a:pt x="0" y="1001"/>
                    <a:pt x="0" y="1001"/>
                  </a:cubicBezTo>
                  <a:cubicBezTo>
                    <a:pt x="280" y="1001"/>
                    <a:pt x="507" y="777"/>
                    <a:pt x="507" y="50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2" name="Freeform 7">
              <a:extLst>
                <a:ext uri="{FF2B5EF4-FFF2-40B4-BE49-F238E27FC236}">
                  <a16:creationId xmlns:a16="http://schemas.microsoft.com/office/drawing/2014/main" id="{325323FF-79DF-4D23-B851-10BC2EF72D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247965"/>
              <a:ext cx="1251308" cy="2476642"/>
            </a:xfrm>
            <a:custGeom>
              <a:avLst/>
              <a:gdLst>
                <a:gd name="T0" fmla="*/ 673 w 673"/>
                <a:gd name="T1" fmla="*/ 668 h 1337"/>
                <a:gd name="T2" fmla="*/ 0 w 673"/>
                <a:gd name="T3" fmla="*/ 0 h 1337"/>
                <a:gd name="T4" fmla="*/ 0 w 673"/>
                <a:gd name="T5" fmla="*/ 81 h 1337"/>
                <a:gd name="T6" fmla="*/ 590 w 673"/>
                <a:gd name="T7" fmla="*/ 668 h 1337"/>
                <a:gd name="T8" fmla="*/ 0 w 673"/>
                <a:gd name="T9" fmla="*/ 1256 h 1337"/>
                <a:gd name="T10" fmla="*/ 0 w 673"/>
                <a:gd name="T11" fmla="*/ 1337 h 1337"/>
                <a:gd name="T12" fmla="*/ 673 w 673"/>
                <a:gd name="T13" fmla="*/ 668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3" h="1337">
                  <a:moveTo>
                    <a:pt x="673" y="668"/>
                  </a:moveTo>
                  <a:cubicBezTo>
                    <a:pt x="673" y="299"/>
                    <a:pt x="372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26" y="81"/>
                    <a:pt x="590" y="344"/>
                    <a:pt x="590" y="668"/>
                  </a:cubicBezTo>
                  <a:cubicBezTo>
                    <a:pt x="590" y="993"/>
                    <a:pt x="326" y="1256"/>
                    <a:pt x="0" y="1256"/>
                  </a:cubicBezTo>
                  <a:cubicBezTo>
                    <a:pt x="0" y="1337"/>
                    <a:pt x="0" y="1337"/>
                    <a:pt x="0" y="1337"/>
                  </a:cubicBezTo>
                  <a:cubicBezTo>
                    <a:pt x="372" y="1337"/>
                    <a:pt x="673" y="1037"/>
                    <a:pt x="673" y="6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3" name="Freeform 8">
              <a:extLst>
                <a:ext uri="{FF2B5EF4-FFF2-40B4-BE49-F238E27FC236}">
                  <a16:creationId xmlns:a16="http://schemas.microsoft.com/office/drawing/2014/main" id="{AA2763F7-F517-4697-9B06-736AE2192E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937812"/>
              <a:ext cx="1559933" cy="3096948"/>
            </a:xfrm>
            <a:custGeom>
              <a:avLst/>
              <a:gdLst>
                <a:gd name="T0" fmla="*/ 839 w 839"/>
                <a:gd name="T1" fmla="*/ 836 h 1672"/>
                <a:gd name="T2" fmla="*/ 0 w 839"/>
                <a:gd name="T3" fmla="*/ 0 h 1672"/>
                <a:gd name="T4" fmla="*/ 0 w 839"/>
                <a:gd name="T5" fmla="*/ 81 h 1672"/>
                <a:gd name="T6" fmla="*/ 756 w 839"/>
                <a:gd name="T7" fmla="*/ 836 h 1672"/>
                <a:gd name="T8" fmla="*/ 0 w 839"/>
                <a:gd name="T9" fmla="*/ 1591 h 1672"/>
                <a:gd name="T10" fmla="*/ 0 w 839"/>
                <a:gd name="T11" fmla="*/ 1672 h 1672"/>
                <a:gd name="T12" fmla="*/ 839 w 839"/>
                <a:gd name="T13" fmla="*/ 836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9" h="1672">
                  <a:moveTo>
                    <a:pt x="839" y="836"/>
                  </a:moveTo>
                  <a:cubicBezTo>
                    <a:pt x="839" y="374"/>
                    <a:pt x="464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418" y="81"/>
                    <a:pt x="756" y="419"/>
                    <a:pt x="756" y="836"/>
                  </a:cubicBezTo>
                  <a:cubicBezTo>
                    <a:pt x="756" y="1253"/>
                    <a:pt x="418" y="1591"/>
                    <a:pt x="0" y="1591"/>
                  </a:cubicBezTo>
                  <a:cubicBezTo>
                    <a:pt x="0" y="1672"/>
                    <a:pt x="0" y="1672"/>
                    <a:pt x="0" y="1672"/>
                  </a:cubicBezTo>
                  <a:cubicBezTo>
                    <a:pt x="464" y="1672"/>
                    <a:pt x="839" y="1298"/>
                    <a:pt x="839" y="83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4" name="Freeform 9">
              <a:extLst>
                <a:ext uri="{FF2B5EF4-FFF2-40B4-BE49-F238E27FC236}">
                  <a16:creationId xmlns:a16="http://schemas.microsoft.com/office/drawing/2014/main" id="{7A91D2E4-E62E-425A-842D-85176B6BB7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626131"/>
              <a:ext cx="1871614" cy="3718781"/>
            </a:xfrm>
            <a:custGeom>
              <a:avLst/>
              <a:gdLst>
                <a:gd name="T0" fmla="*/ 1006 w 1006"/>
                <a:gd name="T1" fmla="*/ 1004 h 2008"/>
                <a:gd name="T2" fmla="*/ 0 w 1006"/>
                <a:gd name="T3" fmla="*/ 0 h 2008"/>
                <a:gd name="T4" fmla="*/ 0 w 1006"/>
                <a:gd name="T5" fmla="*/ 82 h 2008"/>
                <a:gd name="T6" fmla="*/ 922 w 1006"/>
                <a:gd name="T7" fmla="*/ 1004 h 2008"/>
                <a:gd name="T8" fmla="*/ 0 w 1006"/>
                <a:gd name="T9" fmla="*/ 1926 h 2008"/>
                <a:gd name="T10" fmla="*/ 0 w 1006"/>
                <a:gd name="T11" fmla="*/ 2008 h 2008"/>
                <a:gd name="T12" fmla="*/ 1006 w 1006"/>
                <a:gd name="T13" fmla="*/ 1004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6" h="2008">
                  <a:moveTo>
                    <a:pt x="1006" y="1004"/>
                  </a:moveTo>
                  <a:cubicBezTo>
                    <a:pt x="1006" y="450"/>
                    <a:pt x="555" y="0"/>
                    <a:pt x="0" y="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509" y="82"/>
                    <a:pt x="922" y="495"/>
                    <a:pt x="922" y="1004"/>
                  </a:cubicBezTo>
                  <a:cubicBezTo>
                    <a:pt x="922" y="1513"/>
                    <a:pt x="509" y="1926"/>
                    <a:pt x="0" y="1926"/>
                  </a:cubicBezTo>
                  <a:cubicBezTo>
                    <a:pt x="0" y="2008"/>
                    <a:pt x="0" y="2008"/>
                    <a:pt x="0" y="2008"/>
                  </a:cubicBezTo>
                  <a:cubicBezTo>
                    <a:pt x="555" y="2008"/>
                    <a:pt x="1006" y="1559"/>
                    <a:pt x="1006" y="100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5" name="Freeform 10">
              <a:extLst>
                <a:ext uri="{FF2B5EF4-FFF2-40B4-BE49-F238E27FC236}">
                  <a16:creationId xmlns:a16="http://schemas.microsoft.com/office/drawing/2014/main" id="{0D09E2C6-ECC1-41A7-B5EA-4807B16D33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314450"/>
              <a:ext cx="2180239" cy="4342143"/>
            </a:xfrm>
            <a:custGeom>
              <a:avLst/>
              <a:gdLst>
                <a:gd name="T0" fmla="*/ 0 w 1172"/>
                <a:gd name="T1" fmla="*/ 0 h 2344"/>
                <a:gd name="T2" fmla="*/ 0 w 1172"/>
                <a:gd name="T3" fmla="*/ 83 h 2344"/>
                <a:gd name="T4" fmla="*/ 1089 w 1172"/>
                <a:gd name="T5" fmla="*/ 1172 h 2344"/>
                <a:gd name="T6" fmla="*/ 0 w 1172"/>
                <a:gd name="T7" fmla="*/ 2261 h 2344"/>
                <a:gd name="T8" fmla="*/ 0 w 1172"/>
                <a:gd name="T9" fmla="*/ 2344 h 2344"/>
                <a:gd name="T10" fmla="*/ 1172 w 1172"/>
                <a:gd name="T11" fmla="*/ 1172 h 2344"/>
                <a:gd name="T12" fmla="*/ 0 w 1172"/>
                <a:gd name="T13" fmla="*/ 0 h 2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2" h="2344">
                  <a:moveTo>
                    <a:pt x="0" y="0"/>
                  </a:moveTo>
                  <a:cubicBezTo>
                    <a:pt x="0" y="83"/>
                    <a:pt x="0" y="83"/>
                    <a:pt x="0" y="83"/>
                  </a:cubicBezTo>
                  <a:cubicBezTo>
                    <a:pt x="601" y="83"/>
                    <a:pt x="1089" y="571"/>
                    <a:pt x="1089" y="1172"/>
                  </a:cubicBezTo>
                  <a:cubicBezTo>
                    <a:pt x="1089" y="1774"/>
                    <a:pt x="601" y="2261"/>
                    <a:pt x="0" y="2261"/>
                  </a:cubicBezTo>
                  <a:cubicBezTo>
                    <a:pt x="0" y="2344"/>
                    <a:pt x="0" y="2344"/>
                    <a:pt x="0" y="2344"/>
                  </a:cubicBezTo>
                  <a:cubicBezTo>
                    <a:pt x="647" y="2344"/>
                    <a:pt x="1172" y="1819"/>
                    <a:pt x="1172" y="1172"/>
                  </a:cubicBezTo>
                  <a:cubicBezTo>
                    <a:pt x="1172" y="525"/>
                    <a:pt x="647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16" name="Freeform 11">
            <a:extLst>
              <a:ext uri="{FF2B5EF4-FFF2-40B4-BE49-F238E27FC236}">
                <a16:creationId xmlns:a16="http://schemas.microsoft.com/office/drawing/2014/main" id="{CC666FDF-3235-4FC6-81BA-51EBA8E29962}"/>
              </a:ext>
            </a:extLst>
          </p:cNvPr>
          <p:cNvSpPr>
            <a:spLocks/>
          </p:cNvSpPr>
          <p:nvPr/>
        </p:nvSpPr>
        <p:spPr bwMode="auto">
          <a:xfrm>
            <a:off x="3986979" y="3914847"/>
            <a:ext cx="168063" cy="177230"/>
          </a:xfrm>
          <a:custGeom>
            <a:avLst/>
            <a:gdLst>
              <a:gd name="T0" fmla="*/ 48 w 90"/>
              <a:gd name="T1" fmla="*/ 0 h 95"/>
              <a:gd name="T2" fmla="*/ 14 w 90"/>
              <a:gd name="T3" fmla="*/ 14 h 95"/>
              <a:gd name="T4" fmla="*/ 14 w 90"/>
              <a:gd name="T5" fmla="*/ 3 h 95"/>
              <a:gd name="T6" fmla="*/ 0 w 90"/>
              <a:gd name="T7" fmla="*/ 3 h 95"/>
              <a:gd name="T8" fmla="*/ 0 w 90"/>
              <a:gd name="T9" fmla="*/ 95 h 95"/>
              <a:gd name="T10" fmla="*/ 14 w 90"/>
              <a:gd name="T11" fmla="*/ 95 h 95"/>
              <a:gd name="T12" fmla="*/ 14 w 90"/>
              <a:gd name="T13" fmla="*/ 41 h 95"/>
              <a:gd name="T14" fmla="*/ 48 w 90"/>
              <a:gd name="T15" fmla="*/ 13 h 95"/>
              <a:gd name="T16" fmla="*/ 76 w 90"/>
              <a:gd name="T17" fmla="*/ 41 h 95"/>
              <a:gd name="T18" fmla="*/ 76 w 90"/>
              <a:gd name="T19" fmla="*/ 95 h 95"/>
              <a:gd name="T20" fmla="*/ 90 w 90"/>
              <a:gd name="T21" fmla="*/ 95 h 95"/>
              <a:gd name="T22" fmla="*/ 90 w 90"/>
              <a:gd name="T23" fmla="*/ 35 h 95"/>
              <a:gd name="T24" fmla="*/ 48 w 90"/>
              <a:gd name="T2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95">
                <a:moveTo>
                  <a:pt x="48" y="0"/>
                </a:moveTo>
                <a:cubicBezTo>
                  <a:pt x="25" y="0"/>
                  <a:pt x="15" y="13"/>
                  <a:pt x="14" y="14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3" y="13"/>
                  <a:pt x="48" y="13"/>
                </a:cubicBezTo>
                <a:cubicBezTo>
                  <a:pt x="73" y="13"/>
                  <a:pt x="76" y="27"/>
                  <a:pt x="76" y="41"/>
                </a:cubicBezTo>
                <a:cubicBezTo>
                  <a:pt x="76" y="95"/>
                  <a:pt x="76" y="95"/>
                  <a:pt x="76" y="95"/>
                </a:cubicBezTo>
                <a:cubicBezTo>
                  <a:pt x="90" y="95"/>
                  <a:pt x="90" y="95"/>
                  <a:pt x="90" y="95"/>
                </a:cubicBezTo>
                <a:cubicBezTo>
                  <a:pt x="90" y="35"/>
                  <a:pt x="90" y="35"/>
                  <a:pt x="90" y="35"/>
                </a:cubicBezTo>
                <a:cubicBezTo>
                  <a:pt x="90" y="29"/>
                  <a:pt x="89" y="0"/>
                  <a:pt x="4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7" name="Freeform 12">
            <a:extLst>
              <a:ext uri="{FF2B5EF4-FFF2-40B4-BE49-F238E27FC236}">
                <a16:creationId xmlns:a16="http://schemas.microsoft.com/office/drawing/2014/main" id="{2C143DB9-32C6-4E0E-94D1-E6A32539A624}"/>
              </a:ext>
            </a:extLst>
          </p:cNvPr>
          <p:cNvSpPr>
            <a:spLocks/>
          </p:cNvSpPr>
          <p:nvPr/>
        </p:nvSpPr>
        <p:spPr bwMode="auto">
          <a:xfrm>
            <a:off x="4193238" y="3920958"/>
            <a:ext cx="190981" cy="171119"/>
          </a:xfrm>
          <a:custGeom>
            <a:avLst/>
            <a:gdLst>
              <a:gd name="T0" fmla="*/ 63 w 125"/>
              <a:gd name="T1" fmla="*/ 90 h 112"/>
              <a:gd name="T2" fmla="*/ 19 w 125"/>
              <a:gd name="T3" fmla="*/ 0 h 112"/>
              <a:gd name="T4" fmla="*/ 0 w 125"/>
              <a:gd name="T5" fmla="*/ 0 h 112"/>
              <a:gd name="T6" fmla="*/ 55 w 125"/>
              <a:gd name="T7" fmla="*/ 112 h 112"/>
              <a:gd name="T8" fmla="*/ 70 w 125"/>
              <a:gd name="T9" fmla="*/ 112 h 112"/>
              <a:gd name="T10" fmla="*/ 125 w 125"/>
              <a:gd name="T11" fmla="*/ 0 h 112"/>
              <a:gd name="T12" fmla="*/ 106 w 125"/>
              <a:gd name="T13" fmla="*/ 0 h 112"/>
              <a:gd name="T14" fmla="*/ 63 w 125"/>
              <a:gd name="T15" fmla="*/ 9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5" h="112">
                <a:moveTo>
                  <a:pt x="63" y="90"/>
                </a:moveTo>
                <a:lnTo>
                  <a:pt x="19" y="0"/>
                </a:lnTo>
                <a:lnTo>
                  <a:pt x="0" y="0"/>
                </a:lnTo>
                <a:lnTo>
                  <a:pt x="55" y="112"/>
                </a:lnTo>
                <a:lnTo>
                  <a:pt x="70" y="112"/>
                </a:lnTo>
                <a:lnTo>
                  <a:pt x="125" y="0"/>
                </a:lnTo>
                <a:lnTo>
                  <a:pt x="106" y="0"/>
                </a:lnTo>
                <a:lnTo>
                  <a:pt x="63" y="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8" name="Freeform 13">
            <a:extLst>
              <a:ext uri="{FF2B5EF4-FFF2-40B4-BE49-F238E27FC236}">
                <a16:creationId xmlns:a16="http://schemas.microsoft.com/office/drawing/2014/main" id="{F71D16E5-D1BF-4A85-A5AB-9427D4E81410}"/>
              </a:ext>
            </a:extLst>
          </p:cNvPr>
          <p:cNvSpPr>
            <a:spLocks noEditPoints="1"/>
          </p:cNvSpPr>
          <p:nvPr/>
        </p:nvSpPr>
        <p:spPr bwMode="auto">
          <a:xfrm>
            <a:off x="4413248" y="3913320"/>
            <a:ext cx="195565" cy="184870"/>
          </a:xfrm>
          <a:custGeom>
            <a:avLst/>
            <a:gdLst>
              <a:gd name="T0" fmla="*/ 81 w 105"/>
              <a:gd name="T1" fmla="*/ 9 h 100"/>
              <a:gd name="T2" fmla="*/ 51 w 105"/>
              <a:gd name="T3" fmla="*/ 1 h 100"/>
              <a:gd name="T4" fmla="*/ 1 w 105"/>
              <a:gd name="T5" fmla="*/ 49 h 100"/>
              <a:gd name="T6" fmla="*/ 51 w 105"/>
              <a:gd name="T7" fmla="*/ 99 h 100"/>
              <a:gd name="T8" fmla="*/ 100 w 105"/>
              <a:gd name="T9" fmla="*/ 65 h 100"/>
              <a:gd name="T10" fmla="*/ 86 w 105"/>
              <a:gd name="T11" fmla="*/ 65 h 100"/>
              <a:gd name="T12" fmla="*/ 51 w 105"/>
              <a:gd name="T13" fmla="*/ 86 h 100"/>
              <a:gd name="T14" fmla="*/ 15 w 105"/>
              <a:gd name="T15" fmla="*/ 55 h 100"/>
              <a:gd name="T16" fmla="*/ 103 w 105"/>
              <a:gd name="T17" fmla="*/ 55 h 100"/>
              <a:gd name="T18" fmla="*/ 81 w 105"/>
              <a:gd name="T19" fmla="*/ 9 h 100"/>
              <a:gd name="T20" fmla="*/ 16 w 105"/>
              <a:gd name="T21" fmla="*/ 42 h 100"/>
              <a:gd name="T22" fmla="*/ 51 w 105"/>
              <a:gd name="T23" fmla="*/ 14 h 100"/>
              <a:gd name="T24" fmla="*/ 87 w 105"/>
              <a:gd name="T25" fmla="*/ 42 h 100"/>
              <a:gd name="T26" fmla="*/ 16 w 105"/>
              <a:gd name="T27" fmla="*/ 4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5" h="100">
                <a:moveTo>
                  <a:pt x="81" y="9"/>
                </a:moveTo>
                <a:cubicBezTo>
                  <a:pt x="74" y="5"/>
                  <a:pt x="65" y="1"/>
                  <a:pt x="51" y="1"/>
                </a:cubicBezTo>
                <a:cubicBezTo>
                  <a:pt x="51" y="1"/>
                  <a:pt x="4" y="0"/>
                  <a:pt x="1" y="49"/>
                </a:cubicBezTo>
                <a:cubicBezTo>
                  <a:pt x="0" y="69"/>
                  <a:pt x="10" y="98"/>
                  <a:pt x="51" y="99"/>
                </a:cubicBezTo>
                <a:cubicBezTo>
                  <a:pt x="90" y="100"/>
                  <a:pt x="99" y="70"/>
                  <a:pt x="100" y="65"/>
                </a:cubicBezTo>
                <a:cubicBezTo>
                  <a:pt x="86" y="65"/>
                  <a:pt x="86" y="65"/>
                  <a:pt x="86" y="65"/>
                </a:cubicBezTo>
                <a:cubicBezTo>
                  <a:pt x="86" y="65"/>
                  <a:pt x="80" y="87"/>
                  <a:pt x="51" y="86"/>
                </a:cubicBezTo>
                <a:cubicBezTo>
                  <a:pt x="37" y="86"/>
                  <a:pt x="18" y="79"/>
                  <a:pt x="15" y="55"/>
                </a:cubicBezTo>
                <a:cubicBezTo>
                  <a:pt x="103" y="55"/>
                  <a:pt x="103" y="55"/>
                  <a:pt x="103" y="55"/>
                </a:cubicBezTo>
                <a:cubicBezTo>
                  <a:pt x="103" y="55"/>
                  <a:pt x="105" y="25"/>
                  <a:pt x="81" y="9"/>
                </a:cubicBezTo>
                <a:close/>
                <a:moveTo>
                  <a:pt x="16" y="42"/>
                </a:moveTo>
                <a:cubicBezTo>
                  <a:pt x="16" y="42"/>
                  <a:pt x="19" y="15"/>
                  <a:pt x="51" y="14"/>
                </a:cubicBezTo>
                <a:cubicBezTo>
                  <a:pt x="83" y="14"/>
                  <a:pt x="87" y="42"/>
                  <a:pt x="87" y="42"/>
                </a:cubicBezTo>
                <a:lnTo>
                  <a:pt x="16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9" name="Freeform 14">
            <a:extLst>
              <a:ext uri="{FF2B5EF4-FFF2-40B4-BE49-F238E27FC236}">
                <a16:creationId xmlns:a16="http://schemas.microsoft.com/office/drawing/2014/main" id="{878FCD6E-97A6-4B8E-B249-27B0BAB27376}"/>
              </a:ext>
            </a:extLst>
          </p:cNvPr>
          <p:cNvSpPr>
            <a:spLocks/>
          </p:cNvSpPr>
          <p:nvPr/>
        </p:nvSpPr>
        <p:spPr bwMode="auto">
          <a:xfrm>
            <a:off x="5083974" y="3179953"/>
            <a:ext cx="557665" cy="611139"/>
          </a:xfrm>
          <a:custGeom>
            <a:avLst/>
            <a:gdLst>
              <a:gd name="T0" fmla="*/ 106 w 365"/>
              <a:gd name="T1" fmla="*/ 245 h 400"/>
              <a:gd name="T2" fmla="*/ 259 w 365"/>
              <a:gd name="T3" fmla="*/ 245 h 400"/>
              <a:gd name="T4" fmla="*/ 259 w 365"/>
              <a:gd name="T5" fmla="*/ 400 h 400"/>
              <a:gd name="T6" fmla="*/ 365 w 365"/>
              <a:gd name="T7" fmla="*/ 400 h 400"/>
              <a:gd name="T8" fmla="*/ 365 w 365"/>
              <a:gd name="T9" fmla="*/ 0 h 400"/>
              <a:gd name="T10" fmla="*/ 259 w 365"/>
              <a:gd name="T11" fmla="*/ 0 h 400"/>
              <a:gd name="T12" fmla="*/ 259 w 365"/>
              <a:gd name="T13" fmla="*/ 152 h 400"/>
              <a:gd name="T14" fmla="*/ 106 w 365"/>
              <a:gd name="T15" fmla="*/ 152 h 400"/>
              <a:gd name="T16" fmla="*/ 106 w 365"/>
              <a:gd name="T17" fmla="*/ 0 h 400"/>
              <a:gd name="T18" fmla="*/ 0 w 365"/>
              <a:gd name="T19" fmla="*/ 0 h 400"/>
              <a:gd name="T20" fmla="*/ 0 w 365"/>
              <a:gd name="T21" fmla="*/ 400 h 400"/>
              <a:gd name="T22" fmla="*/ 106 w 365"/>
              <a:gd name="T23" fmla="*/ 400 h 400"/>
              <a:gd name="T24" fmla="*/ 106 w 365"/>
              <a:gd name="T25" fmla="*/ 245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65" h="400">
                <a:moveTo>
                  <a:pt x="106" y="245"/>
                </a:moveTo>
                <a:lnTo>
                  <a:pt x="259" y="245"/>
                </a:lnTo>
                <a:lnTo>
                  <a:pt x="259" y="400"/>
                </a:lnTo>
                <a:lnTo>
                  <a:pt x="365" y="400"/>
                </a:lnTo>
                <a:lnTo>
                  <a:pt x="365" y="0"/>
                </a:lnTo>
                <a:lnTo>
                  <a:pt x="259" y="0"/>
                </a:lnTo>
                <a:lnTo>
                  <a:pt x="259" y="152"/>
                </a:lnTo>
                <a:lnTo>
                  <a:pt x="106" y="152"/>
                </a:lnTo>
                <a:lnTo>
                  <a:pt x="106" y="0"/>
                </a:lnTo>
                <a:lnTo>
                  <a:pt x="0" y="0"/>
                </a:lnTo>
                <a:lnTo>
                  <a:pt x="0" y="400"/>
                </a:lnTo>
                <a:lnTo>
                  <a:pt x="106" y="400"/>
                </a:lnTo>
                <a:lnTo>
                  <a:pt x="106" y="2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0" name="Rectangle 15">
            <a:extLst>
              <a:ext uri="{FF2B5EF4-FFF2-40B4-BE49-F238E27FC236}">
                <a16:creationId xmlns:a16="http://schemas.microsoft.com/office/drawing/2014/main" id="{A5CC6C27-D893-45BF-8898-E9FEC09AF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724" y="3859844"/>
            <a:ext cx="25974" cy="44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1" name="Freeform 16">
            <a:extLst>
              <a:ext uri="{FF2B5EF4-FFF2-40B4-BE49-F238E27FC236}">
                <a16:creationId xmlns:a16="http://schemas.microsoft.com/office/drawing/2014/main" id="{F6D27677-D2E0-463C-8460-7B72E0367194}"/>
              </a:ext>
            </a:extLst>
          </p:cNvPr>
          <p:cNvSpPr>
            <a:spLocks/>
          </p:cNvSpPr>
          <p:nvPr/>
        </p:nvSpPr>
        <p:spPr bwMode="auto">
          <a:xfrm>
            <a:off x="3890724" y="3181480"/>
            <a:ext cx="444604" cy="609612"/>
          </a:xfrm>
          <a:custGeom>
            <a:avLst/>
            <a:gdLst>
              <a:gd name="T0" fmla="*/ 291 w 291"/>
              <a:gd name="T1" fmla="*/ 308 h 399"/>
              <a:gd name="T2" fmla="*/ 107 w 291"/>
              <a:gd name="T3" fmla="*/ 308 h 399"/>
              <a:gd name="T4" fmla="*/ 107 w 291"/>
              <a:gd name="T5" fmla="*/ 229 h 399"/>
              <a:gd name="T6" fmla="*/ 263 w 291"/>
              <a:gd name="T7" fmla="*/ 229 h 399"/>
              <a:gd name="T8" fmla="*/ 263 w 291"/>
              <a:gd name="T9" fmla="*/ 148 h 399"/>
              <a:gd name="T10" fmla="*/ 107 w 291"/>
              <a:gd name="T11" fmla="*/ 148 h 399"/>
              <a:gd name="T12" fmla="*/ 107 w 291"/>
              <a:gd name="T13" fmla="*/ 85 h 399"/>
              <a:gd name="T14" fmla="*/ 286 w 291"/>
              <a:gd name="T15" fmla="*/ 85 h 399"/>
              <a:gd name="T16" fmla="*/ 286 w 291"/>
              <a:gd name="T17" fmla="*/ 0 h 399"/>
              <a:gd name="T18" fmla="*/ 0 w 291"/>
              <a:gd name="T19" fmla="*/ 0 h 399"/>
              <a:gd name="T20" fmla="*/ 0 w 291"/>
              <a:gd name="T21" fmla="*/ 399 h 399"/>
              <a:gd name="T22" fmla="*/ 291 w 291"/>
              <a:gd name="T23" fmla="*/ 399 h 399"/>
              <a:gd name="T24" fmla="*/ 291 w 291"/>
              <a:gd name="T25" fmla="*/ 308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91" h="399">
                <a:moveTo>
                  <a:pt x="291" y="308"/>
                </a:moveTo>
                <a:lnTo>
                  <a:pt x="107" y="308"/>
                </a:lnTo>
                <a:lnTo>
                  <a:pt x="107" y="229"/>
                </a:lnTo>
                <a:lnTo>
                  <a:pt x="263" y="229"/>
                </a:lnTo>
                <a:lnTo>
                  <a:pt x="263" y="148"/>
                </a:lnTo>
                <a:lnTo>
                  <a:pt x="107" y="148"/>
                </a:lnTo>
                <a:lnTo>
                  <a:pt x="107" y="85"/>
                </a:lnTo>
                <a:lnTo>
                  <a:pt x="286" y="85"/>
                </a:lnTo>
                <a:lnTo>
                  <a:pt x="286" y="0"/>
                </a:lnTo>
                <a:lnTo>
                  <a:pt x="0" y="0"/>
                </a:lnTo>
                <a:lnTo>
                  <a:pt x="0" y="399"/>
                </a:lnTo>
                <a:lnTo>
                  <a:pt x="291" y="399"/>
                </a:lnTo>
                <a:lnTo>
                  <a:pt x="291" y="3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2" name="Freeform 17">
            <a:extLst>
              <a:ext uri="{FF2B5EF4-FFF2-40B4-BE49-F238E27FC236}">
                <a16:creationId xmlns:a16="http://schemas.microsoft.com/office/drawing/2014/main" id="{6749381C-559E-4DB7-8061-386ABDAD35F1}"/>
              </a:ext>
            </a:extLst>
          </p:cNvPr>
          <p:cNvSpPr>
            <a:spLocks noEditPoints="1"/>
          </p:cNvSpPr>
          <p:nvPr/>
        </p:nvSpPr>
        <p:spPr bwMode="auto">
          <a:xfrm>
            <a:off x="5358987" y="3913320"/>
            <a:ext cx="195565" cy="184870"/>
          </a:xfrm>
          <a:custGeom>
            <a:avLst/>
            <a:gdLst>
              <a:gd name="T0" fmla="*/ 81 w 105"/>
              <a:gd name="T1" fmla="*/ 9 h 100"/>
              <a:gd name="T2" fmla="*/ 51 w 105"/>
              <a:gd name="T3" fmla="*/ 1 h 100"/>
              <a:gd name="T4" fmla="*/ 0 w 105"/>
              <a:gd name="T5" fmla="*/ 49 h 100"/>
              <a:gd name="T6" fmla="*/ 51 w 105"/>
              <a:gd name="T7" fmla="*/ 99 h 100"/>
              <a:gd name="T8" fmla="*/ 100 w 105"/>
              <a:gd name="T9" fmla="*/ 65 h 100"/>
              <a:gd name="T10" fmla="*/ 85 w 105"/>
              <a:gd name="T11" fmla="*/ 65 h 100"/>
              <a:gd name="T12" fmla="*/ 51 w 105"/>
              <a:gd name="T13" fmla="*/ 86 h 100"/>
              <a:gd name="T14" fmla="*/ 14 w 105"/>
              <a:gd name="T15" fmla="*/ 55 h 100"/>
              <a:gd name="T16" fmla="*/ 102 w 105"/>
              <a:gd name="T17" fmla="*/ 55 h 100"/>
              <a:gd name="T18" fmla="*/ 81 w 105"/>
              <a:gd name="T19" fmla="*/ 9 h 100"/>
              <a:gd name="T20" fmla="*/ 15 w 105"/>
              <a:gd name="T21" fmla="*/ 42 h 100"/>
              <a:gd name="T22" fmla="*/ 51 w 105"/>
              <a:gd name="T23" fmla="*/ 14 h 100"/>
              <a:gd name="T24" fmla="*/ 87 w 105"/>
              <a:gd name="T25" fmla="*/ 42 h 100"/>
              <a:gd name="T26" fmla="*/ 15 w 105"/>
              <a:gd name="T27" fmla="*/ 4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5" h="100">
                <a:moveTo>
                  <a:pt x="81" y="9"/>
                </a:moveTo>
                <a:cubicBezTo>
                  <a:pt x="73" y="5"/>
                  <a:pt x="64" y="1"/>
                  <a:pt x="51" y="1"/>
                </a:cubicBezTo>
                <a:cubicBezTo>
                  <a:pt x="51" y="1"/>
                  <a:pt x="4" y="0"/>
                  <a:pt x="0" y="49"/>
                </a:cubicBezTo>
                <a:cubicBezTo>
                  <a:pt x="0" y="69"/>
                  <a:pt x="10" y="98"/>
                  <a:pt x="51" y="99"/>
                </a:cubicBezTo>
                <a:cubicBezTo>
                  <a:pt x="90" y="100"/>
                  <a:pt x="98" y="70"/>
                  <a:pt x="100" y="65"/>
                </a:cubicBezTo>
                <a:cubicBezTo>
                  <a:pt x="85" y="65"/>
                  <a:pt x="85" y="65"/>
                  <a:pt x="85" y="65"/>
                </a:cubicBezTo>
                <a:cubicBezTo>
                  <a:pt x="85" y="65"/>
                  <a:pt x="79" y="87"/>
                  <a:pt x="51" y="86"/>
                </a:cubicBezTo>
                <a:cubicBezTo>
                  <a:pt x="36" y="86"/>
                  <a:pt x="17" y="79"/>
                  <a:pt x="14" y="55"/>
                </a:cubicBezTo>
                <a:cubicBezTo>
                  <a:pt x="102" y="55"/>
                  <a:pt x="102" y="55"/>
                  <a:pt x="102" y="55"/>
                </a:cubicBezTo>
                <a:cubicBezTo>
                  <a:pt x="102" y="55"/>
                  <a:pt x="105" y="25"/>
                  <a:pt x="81" y="9"/>
                </a:cubicBezTo>
                <a:close/>
                <a:moveTo>
                  <a:pt x="15" y="42"/>
                </a:moveTo>
                <a:cubicBezTo>
                  <a:pt x="15" y="42"/>
                  <a:pt x="19" y="15"/>
                  <a:pt x="51" y="14"/>
                </a:cubicBezTo>
                <a:cubicBezTo>
                  <a:pt x="82" y="14"/>
                  <a:pt x="87" y="42"/>
                  <a:pt x="87" y="42"/>
                </a:cubicBezTo>
                <a:lnTo>
                  <a:pt x="15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3" name="Freeform 18">
            <a:extLst>
              <a:ext uri="{FF2B5EF4-FFF2-40B4-BE49-F238E27FC236}">
                <a16:creationId xmlns:a16="http://schemas.microsoft.com/office/drawing/2014/main" id="{D8B420F4-2765-461D-A073-86EFD0067A6D}"/>
              </a:ext>
            </a:extLst>
          </p:cNvPr>
          <p:cNvSpPr>
            <a:spLocks/>
          </p:cNvSpPr>
          <p:nvPr/>
        </p:nvSpPr>
        <p:spPr bwMode="auto">
          <a:xfrm>
            <a:off x="4660760" y="3914847"/>
            <a:ext cx="171119" cy="183342"/>
          </a:xfrm>
          <a:custGeom>
            <a:avLst/>
            <a:gdLst>
              <a:gd name="T0" fmla="*/ 80 w 92"/>
              <a:gd name="T1" fmla="*/ 49 h 99"/>
              <a:gd name="T2" fmla="*/ 66 w 92"/>
              <a:gd name="T3" fmla="*/ 44 h 99"/>
              <a:gd name="T4" fmla="*/ 47 w 92"/>
              <a:gd name="T5" fmla="*/ 41 h 99"/>
              <a:gd name="T6" fmla="*/ 32 w 92"/>
              <a:gd name="T7" fmla="*/ 39 h 99"/>
              <a:gd name="T8" fmla="*/ 18 w 92"/>
              <a:gd name="T9" fmla="*/ 27 h 99"/>
              <a:gd name="T10" fmla="*/ 29 w 92"/>
              <a:gd name="T11" fmla="*/ 15 h 99"/>
              <a:gd name="T12" fmla="*/ 61 w 92"/>
              <a:gd name="T13" fmla="*/ 16 h 99"/>
              <a:gd name="T14" fmla="*/ 73 w 92"/>
              <a:gd name="T15" fmla="*/ 33 h 99"/>
              <a:gd name="T16" fmla="*/ 87 w 92"/>
              <a:gd name="T17" fmla="*/ 33 h 99"/>
              <a:gd name="T18" fmla="*/ 83 w 92"/>
              <a:gd name="T19" fmla="*/ 17 h 99"/>
              <a:gd name="T20" fmla="*/ 68 w 92"/>
              <a:gd name="T21" fmla="*/ 4 h 99"/>
              <a:gd name="T22" fmla="*/ 44 w 92"/>
              <a:gd name="T23" fmla="*/ 0 h 99"/>
              <a:gd name="T24" fmla="*/ 13 w 92"/>
              <a:gd name="T25" fmla="*/ 9 h 99"/>
              <a:gd name="T26" fmla="*/ 5 w 92"/>
              <a:gd name="T27" fmla="*/ 33 h 99"/>
              <a:gd name="T28" fmla="*/ 21 w 92"/>
              <a:gd name="T29" fmla="*/ 50 h 99"/>
              <a:gd name="T30" fmla="*/ 33 w 92"/>
              <a:gd name="T31" fmla="*/ 53 h 99"/>
              <a:gd name="T32" fmla="*/ 60 w 92"/>
              <a:gd name="T33" fmla="*/ 57 h 99"/>
              <a:gd name="T34" fmla="*/ 75 w 92"/>
              <a:gd name="T35" fmla="*/ 64 h 99"/>
              <a:gd name="T36" fmla="*/ 68 w 92"/>
              <a:gd name="T37" fmla="*/ 82 h 99"/>
              <a:gd name="T38" fmla="*/ 37 w 92"/>
              <a:gd name="T39" fmla="*/ 84 h 99"/>
              <a:gd name="T40" fmla="*/ 17 w 92"/>
              <a:gd name="T41" fmla="*/ 74 h 99"/>
              <a:gd name="T42" fmla="*/ 14 w 92"/>
              <a:gd name="T43" fmla="*/ 64 h 99"/>
              <a:gd name="T44" fmla="*/ 0 w 92"/>
              <a:gd name="T45" fmla="*/ 64 h 99"/>
              <a:gd name="T46" fmla="*/ 6 w 92"/>
              <a:gd name="T47" fmla="*/ 82 h 99"/>
              <a:gd name="T48" fmla="*/ 25 w 92"/>
              <a:gd name="T49" fmla="*/ 95 h 99"/>
              <a:gd name="T50" fmla="*/ 68 w 92"/>
              <a:gd name="T51" fmla="*/ 95 h 99"/>
              <a:gd name="T52" fmla="*/ 89 w 92"/>
              <a:gd name="T53" fmla="*/ 75 h 99"/>
              <a:gd name="T54" fmla="*/ 80 w 92"/>
              <a:gd name="T55" fmla="*/ 4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2" h="99">
                <a:moveTo>
                  <a:pt x="80" y="49"/>
                </a:moveTo>
                <a:cubicBezTo>
                  <a:pt x="76" y="47"/>
                  <a:pt x="71" y="45"/>
                  <a:pt x="66" y="44"/>
                </a:cubicBezTo>
                <a:cubicBezTo>
                  <a:pt x="62" y="43"/>
                  <a:pt x="54" y="42"/>
                  <a:pt x="47" y="41"/>
                </a:cubicBezTo>
                <a:cubicBezTo>
                  <a:pt x="38" y="40"/>
                  <a:pt x="32" y="39"/>
                  <a:pt x="32" y="39"/>
                </a:cubicBezTo>
                <a:cubicBezTo>
                  <a:pt x="32" y="39"/>
                  <a:pt x="17" y="38"/>
                  <a:pt x="18" y="27"/>
                </a:cubicBezTo>
                <a:cubicBezTo>
                  <a:pt x="19" y="22"/>
                  <a:pt x="20" y="18"/>
                  <a:pt x="29" y="15"/>
                </a:cubicBezTo>
                <a:cubicBezTo>
                  <a:pt x="38" y="12"/>
                  <a:pt x="54" y="13"/>
                  <a:pt x="61" y="16"/>
                </a:cubicBezTo>
                <a:cubicBezTo>
                  <a:pt x="68" y="19"/>
                  <a:pt x="72" y="23"/>
                  <a:pt x="73" y="33"/>
                </a:cubicBezTo>
                <a:cubicBezTo>
                  <a:pt x="87" y="33"/>
                  <a:pt x="87" y="33"/>
                  <a:pt x="87" y="33"/>
                </a:cubicBezTo>
                <a:cubicBezTo>
                  <a:pt x="87" y="33"/>
                  <a:pt x="87" y="25"/>
                  <a:pt x="83" y="17"/>
                </a:cubicBezTo>
                <a:cubicBezTo>
                  <a:pt x="80" y="12"/>
                  <a:pt x="75" y="8"/>
                  <a:pt x="68" y="4"/>
                </a:cubicBezTo>
                <a:cubicBezTo>
                  <a:pt x="61" y="2"/>
                  <a:pt x="52" y="0"/>
                  <a:pt x="44" y="0"/>
                </a:cubicBezTo>
                <a:cubicBezTo>
                  <a:pt x="24" y="0"/>
                  <a:pt x="16" y="7"/>
                  <a:pt x="13" y="9"/>
                </a:cubicBezTo>
                <a:cubicBezTo>
                  <a:pt x="10" y="12"/>
                  <a:pt x="2" y="21"/>
                  <a:pt x="5" y="33"/>
                </a:cubicBezTo>
                <a:cubicBezTo>
                  <a:pt x="7" y="45"/>
                  <a:pt x="18" y="49"/>
                  <a:pt x="21" y="50"/>
                </a:cubicBezTo>
                <a:cubicBezTo>
                  <a:pt x="24" y="52"/>
                  <a:pt x="30" y="53"/>
                  <a:pt x="33" y="53"/>
                </a:cubicBezTo>
                <a:cubicBezTo>
                  <a:pt x="40" y="54"/>
                  <a:pt x="60" y="57"/>
                  <a:pt x="60" y="57"/>
                </a:cubicBezTo>
                <a:cubicBezTo>
                  <a:pt x="60" y="57"/>
                  <a:pt x="72" y="57"/>
                  <a:pt x="75" y="64"/>
                </a:cubicBezTo>
                <a:cubicBezTo>
                  <a:pt x="77" y="70"/>
                  <a:pt x="76" y="78"/>
                  <a:pt x="68" y="82"/>
                </a:cubicBezTo>
                <a:cubicBezTo>
                  <a:pt x="59" y="85"/>
                  <a:pt x="50" y="86"/>
                  <a:pt x="37" y="84"/>
                </a:cubicBezTo>
                <a:cubicBezTo>
                  <a:pt x="27" y="83"/>
                  <a:pt x="20" y="80"/>
                  <a:pt x="17" y="74"/>
                </a:cubicBezTo>
                <a:cubicBezTo>
                  <a:pt x="15" y="71"/>
                  <a:pt x="15" y="67"/>
                  <a:pt x="14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1" y="67"/>
                  <a:pt x="1" y="76"/>
                  <a:pt x="6" y="82"/>
                </a:cubicBezTo>
                <a:cubicBezTo>
                  <a:pt x="11" y="90"/>
                  <a:pt x="18" y="93"/>
                  <a:pt x="25" y="95"/>
                </a:cubicBezTo>
                <a:cubicBezTo>
                  <a:pt x="37" y="99"/>
                  <a:pt x="57" y="99"/>
                  <a:pt x="68" y="95"/>
                </a:cubicBezTo>
                <a:cubicBezTo>
                  <a:pt x="80" y="92"/>
                  <a:pt x="87" y="85"/>
                  <a:pt x="89" y="75"/>
                </a:cubicBezTo>
                <a:cubicBezTo>
                  <a:pt x="90" y="70"/>
                  <a:pt x="92" y="57"/>
                  <a:pt x="80" y="4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4" name="Freeform 19">
            <a:extLst>
              <a:ext uri="{FF2B5EF4-FFF2-40B4-BE49-F238E27FC236}">
                <a16:creationId xmlns:a16="http://schemas.microsoft.com/office/drawing/2014/main" id="{245A7B9B-1617-4FF7-A2D1-C2A3C14C5867}"/>
              </a:ext>
            </a:extLst>
          </p:cNvPr>
          <p:cNvSpPr>
            <a:spLocks/>
          </p:cNvSpPr>
          <p:nvPr/>
        </p:nvSpPr>
        <p:spPr bwMode="auto">
          <a:xfrm>
            <a:off x="5802063" y="3869011"/>
            <a:ext cx="84032" cy="229177"/>
          </a:xfrm>
          <a:custGeom>
            <a:avLst/>
            <a:gdLst>
              <a:gd name="T0" fmla="*/ 34 w 45"/>
              <a:gd name="T1" fmla="*/ 0 h 124"/>
              <a:gd name="T2" fmla="*/ 19 w 45"/>
              <a:gd name="T3" fmla="*/ 0 h 124"/>
              <a:gd name="T4" fmla="*/ 19 w 45"/>
              <a:gd name="T5" fmla="*/ 29 h 124"/>
              <a:gd name="T6" fmla="*/ 0 w 45"/>
              <a:gd name="T7" fmla="*/ 29 h 124"/>
              <a:gd name="T8" fmla="*/ 0 w 45"/>
              <a:gd name="T9" fmla="*/ 42 h 124"/>
              <a:gd name="T10" fmla="*/ 20 w 45"/>
              <a:gd name="T11" fmla="*/ 42 h 124"/>
              <a:gd name="T12" fmla="*/ 20 w 45"/>
              <a:gd name="T13" fmla="*/ 98 h 124"/>
              <a:gd name="T14" fmla="*/ 22 w 45"/>
              <a:gd name="T15" fmla="*/ 114 h 124"/>
              <a:gd name="T16" fmla="*/ 34 w 45"/>
              <a:gd name="T17" fmla="*/ 122 h 124"/>
              <a:gd name="T18" fmla="*/ 45 w 45"/>
              <a:gd name="T19" fmla="*/ 123 h 124"/>
              <a:gd name="T20" fmla="*/ 45 w 45"/>
              <a:gd name="T21" fmla="*/ 110 h 124"/>
              <a:gd name="T22" fmla="*/ 37 w 45"/>
              <a:gd name="T23" fmla="*/ 109 h 124"/>
              <a:gd name="T24" fmla="*/ 34 w 45"/>
              <a:gd name="T25" fmla="*/ 102 h 124"/>
              <a:gd name="T26" fmla="*/ 34 w 45"/>
              <a:gd name="T27" fmla="*/ 42 h 124"/>
              <a:gd name="T28" fmla="*/ 45 w 45"/>
              <a:gd name="T29" fmla="*/ 42 h 124"/>
              <a:gd name="T30" fmla="*/ 45 w 45"/>
              <a:gd name="T31" fmla="*/ 29 h 124"/>
              <a:gd name="T32" fmla="*/ 34 w 45"/>
              <a:gd name="T33" fmla="*/ 29 h 124"/>
              <a:gd name="T34" fmla="*/ 34 w 45"/>
              <a:gd name="T3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" h="124">
                <a:moveTo>
                  <a:pt x="34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29"/>
                  <a:pt x="19" y="29"/>
                  <a:pt x="19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42"/>
                  <a:pt x="0" y="42"/>
                  <a:pt x="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98"/>
                  <a:pt x="20" y="98"/>
                  <a:pt x="20" y="98"/>
                </a:cubicBezTo>
                <a:cubicBezTo>
                  <a:pt x="20" y="98"/>
                  <a:pt x="20" y="109"/>
                  <a:pt x="22" y="114"/>
                </a:cubicBezTo>
                <a:cubicBezTo>
                  <a:pt x="24" y="118"/>
                  <a:pt x="28" y="121"/>
                  <a:pt x="34" y="122"/>
                </a:cubicBezTo>
                <a:cubicBezTo>
                  <a:pt x="34" y="122"/>
                  <a:pt x="39" y="124"/>
                  <a:pt x="45" y="123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110"/>
                  <a:pt x="40" y="110"/>
                  <a:pt x="37" y="109"/>
                </a:cubicBezTo>
                <a:cubicBezTo>
                  <a:pt x="34" y="107"/>
                  <a:pt x="34" y="102"/>
                  <a:pt x="34" y="102"/>
                </a:cubicBezTo>
                <a:cubicBezTo>
                  <a:pt x="34" y="42"/>
                  <a:pt x="34" y="42"/>
                  <a:pt x="34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29"/>
                  <a:pt x="45" y="29"/>
                  <a:pt x="45" y="29"/>
                </a:cubicBezTo>
                <a:cubicBezTo>
                  <a:pt x="34" y="29"/>
                  <a:pt x="34" y="29"/>
                  <a:pt x="34" y="29"/>
                </a:cubicBezTo>
                <a:lnTo>
                  <a:pt x="3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5" name="Freeform 20">
            <a:extLst>
              <a:ext uri="{FF2B5EF4-FFF2-40B4-BE49-F238E27FC236}">
                <a16:creationId xmlns:a16="http://schemas.microsoft.com/office/drawing/2014/main" id="{7F3EFD77-C3F0-4F14-9375-7C0E5AC49EA7}"/>
              </a:ext>
            </a:extLst>
          </p:cNvPr>
          <p:cNvSpPr>
            <a:spLocks noEditPoints="1"/>
          </p:cNvSpPr>
          <p:nvPr/>
        </p:nvSpPr>
        <p:spPr bwMode="auto">
          <a:xfrm>
            <a:off x="5730253" y="3179953"/>
            <a:ext cx="649336" cy="611139"/>
          </a:xfrm>
          <a:custGeom>
            <a:avLst/>
            <a:gdLst>
              <a:gd name="T0" fmla="*/ 175 w 349"/>
              <a:gd name="T1" fmla="*/ 0 h 330"/>
              <a:gd name="T2" fmla="*/ 0 w 349"/>
              <a:gd name="T3" fmla="*/ 165 h 330"/>
              <a:gd name="T4" fmla="*/ 175 w 349"/>
              <a:gd name="T5" fmla="*/ 330 h 330"/>
              <a:gd name="T6" fmla="*/ 349 w 349"/>
              <a:gd name="T7" fmla="*/ 165 h 330"/>
              <a:gd name="T8" fmla="*/ 175 w 349"/>
              <a:gd name="T9" fmla="*/ 0 h 330"/>
              <a:gd name="T10" fmla="*/ 175 w 349"/>
              <a:gd name="T11" fmla="*/ 252 h 330"/>
              <a:gd name="T12" fmla="*/ 83 w 349"/>
              <a:gd name="T13" fmla="*/ 165 h 330"/>
              <a:gd name="T14" fmla="*/ 175 w 349"/>
              <a:gd name="T15" fmla="*/ 79 h 330"/>
              <a:gd name="T16" fmla="*/ 266 w 349"/>
              <a:gd name="T17" fmla="*/ 165 h 330"/>
              <a:gd name="T18" fmla="*/ 175 w 349"/>
              <a:gd name="T19" fmla="*/ 252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49" h="330">
                <a:moveTo>
                  <a:pt x="175" y="0"/>
                </a:moveTo>
                <a:cubicBezTo>
                  <a:pt x="78" y="0"/>
                  <a:pt x="0" y="74"/>
                  <a:pt x="0" y="165"/>
                </a:cubicBezTo>
                <a:cubicBezTo>
                  <a:pt x="0" y="256"/>
                  <a:pt x="78" y="330"/>
                  <a:pt x="175" y="330"/>
                </a:cubicBezTo>
                <a:cubicBezTo>
                  <a:pt x="271" y="330"/>
                  <a:pt x="349" y="256"/>
                  <a:pt x="349" y="165"/>
                </a:cubicBezTo>
                <a:cubicBezTo>
                  <a:pt x="349" y="74"/>
                  <a:pt x="271" y="0"/>
                  <a:pt x="175" y="0"/>
                </a:cubicBezTo>
                <a:close/>
                <a:moveTo>
                  <a:pt x="175" y="252"/>
                </a:moveTo>
                <a:cubicBezTo>
                  <a:pt x="124" y="252"/>
                  <a:pt x="83" y="213"/>
                  <a:pt x="83" y="165"/>
                </a:cubicBezTo>
                <a:cubicBezTo>
                  <a:pt x="83" y="118"/>
                  <a:pt x="124" y="79"/>
                  <a:pt x="175" y="79"/>
                </a:cubicBezTo>
                <a:cubicBezTo>
                  <a:pt x="225" y="79"/>
                  <a:pt x="266" y="118"/>
                  <a:pt x="266" y="165"/>
                </a:cubicBezTo>
                <a:cubicBezTo>
                  <a:pt x="266" y="213"/>
                  <a:pt x="225" y="252"/>
                  <a:pt x="175" y="2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6" name="Freeform 21">
            <a:extLst>
              <a:ext uri="{FF2B5EF4-FFF2-40B4-BE49-F238E27FC236}">
                <a16:creationId xmlns:a16="http://schemas.microsoft.com/office/drawing/2014/main" id="{01FD055D-919E-4AE6-A5AE-A2F5948E06E4}"/>
              </a:ext>
            </a:extLst>
          </p:cNvPr>
          <p:cNvSpPr>
            <a:spLocks/>
          </p:cNvSpPr>
          <p:nvPr/>
        </p:nvSpPr>
        <p:spPr bwMode="auto">
          <a:xfrm>
            <a:off x="5604970" y="3914847"/>
            <a:ext cx="166536" cy="177230"/>
          </a:xfrm>
          <a:custGeom>
            <a:avLst/>
            <a:gdLst>
              <a:gd name="T0" fmla="*/ 48 w 90"/>
              <a:gd name="T1" fmla="*/ 0 h 95"/>
              <a:gd name="T2" fmla="*/ 14 w 90"/>
              <a:gd name="T3" fmla="*/ 14 h 95"/>
              <a:gd name="T4" fmla="*/ 14 w 90"/>
              <a:gd name="T5" fmla="*/ 3 h 95"/>
              <a:gd name="T6" fmla="*/ 0 w 90"/>
              <a:gd name="T7" fmla="*/ 3 h 95"/>
              <a:gd name="T8" fmla="*/ 0 w 90"/>
              <a:gd name="T9" fmla="*/ 95 h 95"/>
              <a:gd name="T10" fmla="*/ 14 w 90"/>
              <a:gd name="T11" fmla="*/ 95 h 95"/>
              <a:gd name="T12" fmla="*/ 14 w 90"/>
              <a:gd name="T13" fmla="*/ 41 h 95"/>
              <a:gd name="T14" fmla="*/ 48 w 90"/>
              <a:gd name="T15" fmla="*/ 13 h 95"/>
              <a:gd name="T16" fmla="*/ 76 w 90"/>
              <a:gd name="T17" fmla="*/ 41 h 95"/>
              <a:gd name="T18" fmla="*/ 76 w 90"/>
              <a:gd name="T19" fmla="*/ 95 h 95"/>
              <a:gd name="T20" fmla="*/ 90 w 90"/>
              <a:gd name="T21" fmla="*/ 95 h 95"/>
              <a:gd name="T22" fmla="*/ 90 w 90"/>
              <a:gd name="T23" fmla="*/ 35 h 95"/>
              <a:gd name="T24" fmla="*/ 48 w 90"/>
              <a:gd name="T2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95">
                <a:moveTo>
                  <a:pt x="48" y="0"/>
                </a:moveTo>
                <a:cubicBezTo>
                  <a:pt x="25" y="0"/>
                  <a:pt x="15" y="13"/>
                  <a:pt x="14" y="14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4" y="13"/>
                  <a:pt x="48" y="13"/>
                </a:cubicBezTo>
                <a:cubicBezTo>
                  <a:pt x="73" y="13"/>
                  <a:pt x="77" y="27"/>
                  <a:pt x="76" y="41"/>
                </a:cubicBezTo>
                <a:cubicBezTo>
                  <a:pt x="76" y="95"/>
                  <a:pt x="76" y="95"/>
                  <a:pt x="76" y="95"/>
                </a:cubicBezTo>
                <a:cubicBezTo>
                  <a:pt x="90" y="95"/>
                  <a:pt x="90" y="95"/>
                  <a:pt x="90" y="95"/>
                </a:cubicBezTo>
                <a:cubicBezTo>
                  <a:pt x="90" y="35"/>
                  <a:pt x="90" y="35"/>
                  <a:pt x="90" y="35"/>
                </a:cubicBezTo>
                <a:cubicBezTo>
                  <a:pt x="90" y="29"/>
                  <a:pt x="89" y="0"/>
                  <a:pt x="4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7" name="Freeform 22">
            <a:extLst>
              <a:ext uri="{FF2B5EF4-FFF2-40B4-BE49-F238E27FC236}">
                <a16:creationId xmlns:a16="http://schemas.microsoft.com/office/drawing/2014/main" id="{AC27DE97-1287-4539-9DFC-0E21BE73D928}"/>
              </a:ext>
            </a:extLst>
          </p:cNvPr>
          <p:cNvSpPr>
            <a:spLocks/>
          </p:cNvSpPr>
          <p:nvPr/>
        </p:nvSpPr>
        <p:spPr bwMode="auto">
          <a:xfrm>
            <a:off x="5025916" y="3914847"/>
            <a:ext cx="281124" cy="177230"/>
          </a:xfrm>
          <a:custGeom>
            <a:avLst/>
            <a:gdLst>
              <a:gd name="T0" fmla="*/ 135 w 151"/>
              <a:gd name="T1" fmla="*/ 6 h 95"/>
              <a:gd name="T2" fmla="*/ 111 w 151"/>
              <a:gd name="T3" fmla="*/ 0 h 95"/>
              <a:gd name="T4" fmla="*/ 78 w 151"/>
              <a:gd name="T5" fmla="*/ 17 h 95"/>
              <a:gd name="T6" fmla="*/ 44 w 151"/>
              <a:gd name="T7" fmla="*/ 0 h 95"/>
              <a:gd name="T8" fmla="*/ 14 w 151"/>
              <a:gd name="T9" fmla="*/ 12 h 95"/>
              <a:gd name="T10" fmla="*/ 14 w 151"/>
              <a:gd name="T11" fmla="*/ 3 h 95"/>
              <a:gd name="T12" fmla="*/ 0 w 151"/>
              <a:gd name="T13" fmla="*/ 3 h 95"/>
              <a:gd name="T14" fmla="*/ 0 w 151"/>
              <a:gd name="T15" fmla="*/ 95 h 95"/>
              <a:gd name="T16" fmla="*/ 14 w 151"/>
              <a:gd name="T17" fmla="*/ 95 h 95"/>
              <a:gd name="T18" fmla="*/ 14 w 151"/>
              <a:gd name="T19" fmla="*/ 41 h 95"/>
              <a:gd name="T20" fmla="*/ 27 w 151"/>
              <a:gd name="T21" fmla="*/ 17 h 95"/>
              <a:gd name="T22" fmla="*/ 43 w 151"/>
              <a:gd name="T23" fmla="*/ 13 h 95"/>
              <a:gd name="T24" fmla="*/ 65 w 151"/>
              <a:gd name="T25" fmla="*/ 22 h 95"/>
              <a:gd name="T26" fmla="*/ 68 w 151"/>
              <a:gd name="T27" fmla="*/ 33 h 95"/>
              <a:gd name="T28" fmla="*/ 68 w 151"/>
              <a:gd name="T29" fmla="*/ 95 h 95"/>
              <a:gd name="T30" fmla="*/ 82 w 151"/>
              <a:gd name="T31" fmla="*/ 95 h 95"/>
              <a:gd name="T32" fmla="*/ 82 w 151"/>
              <a:gd name="T33" fmla="*/ 37 h 95"/>
              <a:gd name="T34" fmla="*/ 88 w 151"/>
              <a:gd name="T35" fmla="*/ 22 h 95"/>
              <a:gd name="T36" fmla="*/ 111 w 151"/>
              <a:gd name="T37" fmla="*/ 13 h 95"/>
              <a:gd name="T38" fmla="*/ 135 w 151"/>
              <a:gd name="T39" fmla="*/ 33 h 95"/>
              <a:gd name="T40" fmla="*/ 135 w 151"/>
              <a:gd name="T41" fmla="*/ 95 h 95"/>
              <a:gd name="T42" fmla="*/ 150 w 151"/>
              <a:gd name="T43" fmla="*/ 95 h 95"/>
              <a:gd name="T44" fmla="*/ 150 w 151"/>
              <a:gd name="T45" fmla="*/ 33 h 95"/>
              <a:gd name="T46" fmla="*/ 135 w 151"/>
              <a:gd name="T47" fmla="*/ 6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1" h="95">
                <a:moveTo>
                  <a:pt x="135" y="6"/>
                </a:moveTo>
                <a:cubicBezTo>
                  <a:pt x="130" y="3"/>
                  <a:pt x="120" y="0"/>
                  <a:pt x="111" y="0"/>
                </a:cubicBezTo>
                <a:cubicBezTo>
                  <a:pt x="100" y="0"/>
                  <a:pt x="87" y="3"/>
                  <a:pt x="78" y="17"/>
                </a:cubicBezTo>
                <a:cubicBezTo>
                  <a:pt x="71" y="4"/>
                  <a:pt x="58" y="0"/>
                  <a:pt x="44" y="0"/>
                </a:cubicBezTo>
                <a:cubicBezTo>
                  <a:pt x="31" y="1"/>
                  <a:pt x="22" y="5"/>
                  <a:pt x="14" y="12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3" y="25"/>
                  <a:pt x="27" y="17"/>
                </a:cubicBezTo>
                <a:cubicBezTo>
                  <a:pt x="32" y="15"/>
                  <a:pt x="36" y="13"/>
                  <a:pt x="43" y="13"/>
                </a:cubicBezTo>
                <a:cubicBezTo>
                  <a:pt x="55" y="13"/>
                  <a:pt x="62" y="17"/>
                  <a:pt x="65" y="22"/>
                </a:cubicBezTo>
                <a:cubicBezTo>
                  <a:pt x="68" y="27"/>
                  <a:pt x="68" y="31"/>
                  <a:pt x="68" y="33"/>
                </a:cubicBezTo>
                <a:cubicBezTo>
                  <a:pt x="68" y="95"/>
                  <a:pt x="68" y="95"/>
                  <a:pt x="68" y="95"/>
                </a:cubicBezTo>
                <a:cubicBezTo>
                  <a:pt x="82" y="95"/>
                  <a:pt x="82" y="95"/>
                  <a:pt x="82" y="95"/>
                </a:cubicBezTo>
                <a:cubicBezTo>
                  <a:pt x="82" y="37"/>
                  <a:pt x="82" y="37"/>
                  <a:pt x="82" y="37"/>
                </a:cubicBezTo>
                <a:cubicBezTo>
                  <a:pt x="82" y="37"/>
                  <a:pt x="82" y="28"/>
                  <a:pt x="88" y="22"/>
                </a:cubicBezTo>
                <a:cubicBezTo>
                  <a:pt x="92" y="17"/>
                  <a:pt x="99" y="13"/>
                  <a:pt x="111" y="13"/>
                </a:cubicBezTo>
                <a:cubicBezTo>
                  <a:pt x="134" y="14"/>
                  <a:pt x="135" y="30"/>
                  <a:pt x="135" y="33"/>
                </a:cubicBezTo>
                <a:cubicBezTo>
                  <a:pt x="135" y="95"/>
                  <a:pt x="135" y="95"/>
                  <a:pt x="135" y="95"/>
                </a:cubicBezTo>
                <a:cubicBezTo>
                  <a:pt x="150" y="95"/>
                  <a:pt x="150" y="95"/>
                  <a:pt x="150" y="95"/>
                </a:cubicBezTo>
                <a:cubicBezTo>
                  <a:pt x="150" y="33"/>
                  <a:pt x="150" y="33"/>
                  <a:pt x="150" y="33"/>
                </a:cubicBezTo>
                <a:cubicBezTo>
                  <a:pt x="150" y="33"/>
                  <a:pt x="151" y="15"/>
                  <a:pt x="135" y="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8" name="Freeform 23">
            <a:extLst>
              <a:ext uri="{FF2B5EF4-FFF2-40B4-BE49-F238E27FC236}">
                <a16:creationId xmlns:a16="http://schemas.microsoft.com/office/drawing/2014/main" id="{BC240E86-22A2-43BC-B373-57791C507301}"/>
              </a:ext>
            </a:extLst>
          </p:cNvPr>
          <p:cNvSpPr>
            <a:spLocks/>
          </p:cNvSpPr>
          <p:nvPr/>
        </p:nvSpPr>
        <p:spPr bwMode="auto">
          <a:xfrm>
            <a:off x="4870075" y="3869011"/>
            <a:ext cx="82504" cy="229177"/>
          </a:xfrm>
          <a:custGeom>
            <a:avLst/>
            <a:gdLst>
              <a:gd name="T0" fmla="*/ 33 w 45"/>
              <a:gd name="T1" fmla="*/ 0 h 124"/>
              <a:gd name="T2" fmla="*/ 19 w 45"/>
              <a:gd name="T3" fmla="*/ 0 h 124"/>
              <a:gd name="T4" fmla="*/ 19 w 45"/>
              <a:gd name="T5" fmla="*/ 29 h 124"/>
              <a:gd name="T6" fmla="*/ 0 w 45"/>
              <a:gd name="T7" fmla="*/ 29 h 124"/>
              <a:gd name="T8" fmla="*/ 0 w 45"/>
              <a:gd name="T9" fmla="*/ 42 h 124"/>
              <a:gd name="T10" fmla="*/ 19 w 45"/>
              <a:gd name="T11" fmla="*/ 42 h 124"/>
              <a:gd name="T12" fmla="*/ 19 w 45"/>
              <a:gd name="T13" fmla="*/ 98 h 124"/>
              <a:gd name="T14" fmla="*/ 22 w 45"/>
              <a:gd name="T15" fmla="*/ 114 h 124"/>
              <a:gd name="T16" fmla="*/ 33 w 45"/>
              <a:gd name="T17" fmla="*/ 122 h 124"/>
              <a:gd name="T18" fmla="*/ 45 w 45"/>
              <a:gd name="T19" fmla="*/ 123 h 124"/>
              <a:gd name="T20" fmla="*/ 45 w 45"/>
              <a:gd name="T21" fmla="*/ 110 h 124"/>
              <a:gd name="T22" fmla="*/ 37 w 45"/>
              <a:gd name="T23" fmla="*/ 109 h 124"/>
              <a:gd name="T24" fmla="*/ 33 w 45"/>
              <a:gd name="T25" fmla="*/ 102 h 124"/>
              <a:gd name="T26" fmla="*/ 33 w 45"/>
              <a:gd name="T27" fmla="*/ 42 h 124"/>
              <a:gd name="T28" fmla="*/ 45 w 45"/>
              <a:gd name="T29" fmla="*/ 42 h 124"/>
              <a:gd name="T30" fmla="*/ 45 w 45"/>
              <a:gd name="T31" fmla="*/ 29 h 124"/>
              <a:gd name="T32" fmla="*/ 33 w 45"/>
              <a:gd name="T33" fmla="*/ 29 h 124"/>
              <a:gd name="T34" fmla="*/ 33 w 45"/>
              <a:gd name="T3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" h="124">
                <a:moveTo>
                  <a:pt x="33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29"/>
                  <a:pt x="19" y="29"/>
                  <a:pt x="19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42"/>
                  <a:pt x="0" y="42"/>
                  <a:pt x="0" y="42"/>
                </a:cubicBezTo>
                <a:cubicBezTo>
                  <a:pt x="19" y="42"/>
                  <a:pt x="19" y="42"/>
                  <a:pt x="19" y="42"/>
                </a:cubicBezTo>
                <a:cubicBezTo>
                  <a:pt x="19" y="98"/>
                  <a:pt x="19" y="98"/>
                  <a:pt x="19" y="98"/>
                </a:cubicBezTo>
                <a:cubicBezTo>
                  <a:pt x="19" y="98"/>
                  <a:pt x="19" y="109"/>
                  <a:pt x="22" y="114"/>
                </a:cubicBezTo>
                <a:cubicBezTo>
                  <a:pt x="24" y="118"/>
                  <a:pt x="28" y="121"/>
                  <a:pt x="33" y="122"/>
                </a:cubicBezTo>
                <a:cubicBezTo>
                  <a:pt x="33" y="122"/>
                  <a:pt x="39" y="124"/>
                  <a:pt x="45" y="123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110"/>
                  <a:pt x="40" y="110"/>
                  <a:pt x="37" y="109"/>
                </a:cubicBezTo>
                <a:cubicBezTo>
                  <a:pt x="33" y="107"/>
                  <a:pt x="33" y="102"/>
                  <a:pt x="33" y="102"/>
                </a:cubicBezTo>
                <a:cubicBezTo>
                  <a:pt x="33" y="42"/>
                  <a:pt x="33" y="42"/>
                  <a:pt x="33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29"/>
                  <a:pt x="45" y="29"/>
                  <a:pt x="45" y="29"/>
                </a:cubicBezTo>
                <a:cubicBezTo>
                  <a:pt x="33" y="29"/>
                  <a:pt x="33" y="29"/>
                  <a:pt x="33" y="29"/>
                </a:cubicBezTo>
                <a:lnTo>
                  <a:pt x="3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9" name="Freeform 24">
            <a:extLst>
              <a:ext uri="{FF2B5EF4-FFF2-40B4-BE49-F238E27FC236}">
                <a16:creationId xmlns:a16="http://schemas.microsoft.com/office/drawing/2014/main" id="{94A0A7E7-18F4-40C1-BD66-7EDA9E2CC875}"/>
              </a:ext>
            </a:extLst>
          </p:cNvPr>
          <p:cNvSpPr>
            <a:spLocks/>
          </p:cNvSpPr>
          <p:nvPr/>
        </p:nvSpPr>
        <p:spPr bwMode="auto">
          <a:xfrm>
            <a:off x="4384220" y="3179953"/>
            <a:ext cx="615723" cy="611139"/>
          </a:xfrm>
          <a:custGeom>
            <a:avLst/>
            <a:gdLst>
              <a:gd name="T0" fmla="*/ 174 w 331"/>
              <a:gd name="T1" fmla="*/ 251 h 330"/>
              <a:gd name="T2" fmla="*/ 83 w 331"/>
              <a:gd name="T3" fmla="*/ 165 h 330"/>
              <a:gd name="T4" fmla="*/ 174 w 331"/>
              <a:gd name="T5" fmla="*/ 79 h 330"/>
              <a:gd name="T6" fmla="*/ 255 w 331"/>
              <a:gd name="T7" fmla="*/ 124 h 330"/>
              <a:gd name="T8" fmla="*/ 329 w 331"/>
              <a:gd name="T9" fmla="*/ 88 h 330"/>
              <a:gd name="T10" fmla="*/ 174 w 331"/>
              <a:gd name="T11" fmla="*/ 0 h 330"/>
              <a:gd name="T12" fmla="*/ 0 w 331"/>
              <a:gd name="T13" fmla="*/ 165 h 330"/>
              <a:gd name="T14" fmla="*/ 174 w 331"/>
              <a:gd name="T15" fmla="*/ 330 h 330"/>
              <a:gd name="T16" fmla="*/ 331 w 331"/>
              <a:gd name="T17" fmla="*/ 238 h 330"/>
              <a:gd name="T18" fmla="*/ 256 w 331"/>
              <a:gd name="T19" fmla="*/ 205 h 330"/>
              <a:gd name="T20" fmla="*/ 174 w 331"/>
              <a:gd name="T21" fmla="*/ 251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31" h="330">
                <a:moveTo>
                  <a:pt x="174" y="251"/>
                </a:moveTo>
                <a:cubicBezTo>
                  <a:pt x="124" y="251"/>
                  <a:pt x="83" y="213"/>
                  <a:pt x="83" y="165"/>
                </a:cubicBezTo>
                <a:cubicBezTo>
                  <a:pt x="83" y="117"/>
                  <a:pt x="124" y="79"/>
                  <a:pt x="174" y="79"/>
                </a:cubicBezTo>
                <a:cubicBezTo>
                  <a:pt x="209" y="79"/>
                  <a:pt x="239" y="97"/>
                  <a:pt x="255" y="124"/>
                </a:cubicBezTo>
                <a:cubicBezTo>
                  <a:pt x="329" y="88"/>
                  <a:pt x="329" y="88"/>
                  <a:pt x="329" y="88"/>
                </a:cubicBezTo>
                <a:cubicBezTo>
                  <a:pt x="300" y="36"/>
                  <a:pt x="241" y="0"/>
                  <a:pt x="174" y="0"/>
                </a:cubicBezTo>
                <a:cubicBezTo>
                  <a:pt x="78" y="0"/>
                  <a:pt x="0" y="74"/>
                  <a:pt x="0" y="165"/>
                </a:cubicBezTo>
                <a:cubicBezTo>
                  <a:pt x="0" y="256"/>
                  <a:pt x="78" y="330"/>
                  <a:pt x="174" y="330"/>
                </a:cubicBezTo>
                <a:cubicBezTo>
                  <a:pt x="243" y="330"/>
                  <a:pt x="302" y="293"/>
                  <a:pt x="331" y="238"/>
                </a:cubicBezTo>
                <a:cubicBezTo>
                  <a:pt x="256" y="205"/>
                  <a:pt x="256" y="205"/>
                  <a:pt x="256" y="205"/>
                </a:cubicBezTo>
                <a:cubicBezTo>
                  <a:pt x="241" y="233"/>
                  <a:pt x="210" y="251"/>
                  <a:pt x="174" y="25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0" name="Rectangle 25">
            <a:extLst>
              <a:ext uri="{FF2B5EF4-FFF2-40B4-BE49-F238E27FC236}">
                <a16:creationId xmlns:a16="http://schemas.microsoft.com/office/drawing/2014/main" id="{CE4FC129-58AB-48D9-9F0B-B3371225C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724" y="3922487"/>
            <a:ext cx="25974" cy="169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1" name="Freeform 26">
            <a:extLst>
              <a:ext uri="{FF2B5EF4-FFF2-40B4-BE49-F238E27FC236}">
                <a16:creationId xmlns:a16="http://schemas.microsoft.com/office/drawing/2014/main" id="{2E01AC76-13A8-4213-BE24-E4F9BE46AF7E}"/>
              </a:ext>
            </a:extLst>
          </p:cNvPr>
          <p:cNvSpPr>
            <a:spLocks/>
          </p:cNvSpPr>
          <p:nvPr/>
        </p:nvSpPr>
        <p:spPr bwMode="auto">
          <a:xfrm>
            <a:off x="3884613" y="5224213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6 h 87"/>
              <a:gd name="T4" fmla="*/ 21 w 99"/>
              <a:gd name="T5" fmla="*/ 16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4 h 87"/>
              <a:gd name="T12" fmla="*/ 31 w 99"/>
              <a:gd name="T13" fmla="*/ 71 h 87"/>
              <a:gd name="T14" fmla="*/ 81 w 99"/>
              <a:gd name="T15" fmla="*/ 71 h 87"/>
              <a:gd name="T16" fmla="*/ 76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6"/>
                </a:lnTo>
                <a:lnTo>
                  <a:pt x="21" y="16"/>
                </a:lnTo>
                <a:lnTo>
                  <a:pt x="26" y="0"/>
                </a:lnTo>
                <a:lnTo>
                  <a:pt x="99" y="0"/>
                </a:lnTo>
                <a:lnTo>
                  <a:pt x="95" y="14"/>
                </a:lnTo>
                <a:lnTo>
                  <a:pt x="31" y="71"/>
                </a:lnTo>
                <a:lnTo>
                  <a:pt x="81" y="71"/>
                </a:lnTo>
                <a:lnTo>
                  <a:pt x="76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2" name="Freeform 27">
            <a:extLst>
              <a:ext uri="{FF2B5EF4-FFF2-40B4-BE49-F238E27FC236}">
                <a16:creationId xmlns:a16="http://schemas.microsoft.com/office/drawing/2014/main" id="{7FF3AE10-9EEB-41BB-AB4B-1C848F10DF7A}"/>
              </a:ext>
            </a:extLst>
          </p:cNvPr>
          <p:cNvSpPr>
            <a:spLocks noEditPoints="1"/>
          </p:cNvSpPr>
          <p:nvPr/>
        </p:nvSpPr>
        <p:spPr bwMode="auto">
          <a:xfrm>
            <a:off x="4034342" y="5222685"/>
            <a:ext cx="131395" cy="137506"/>
          </a:xfrm>
          <a:custGeom>
            <a:avLst/>
            <a:gdLst>
              <a:gd name="T0" fmla="*/ 42 w 71"/>
              <a:gd name="T1" fmla="*/ 0 h 74"/>
              <a:gd name="T2" fmla="*/ 16 w 71"/>
              <a:gd name="T3" fmla="*/ 5 h 74"/>
              <a:gd name="T4" fmla="*/ 19 w 71"/>
              <a:gd name="T5" fmla="*/ 18 h 74"/>
              <a:gd name="T6" fmla="*/ 39 w 71"/>
              <a:gd name="T7" fmla="*/ 14 h 74"/>
              <a:gd name="T8" fmla="*/ 54 w 71"/>
              <a:gd name="T9" fmla="*/ 25 h 74"/>
              <a:gd name="T10" fmla="*/ 53 w 71"/>
              <a:gd name="T11" fmla="*/ 31 h 74"/>
              <a:gd name="T12" fmla="*/ 53 w 71"/>
              <a:gd name="T13" fmla="*/ 32 h 74"/>
              <a:gd name="T14" fmla="*/ 32 w 71"/>
              <a:gd name="T15" fmla="*/ 29 h 74"/>
              <a:gd name="T16" fmla="*/ 0 w 71"/>
              <a:gd name="T17" fmla="*/ 54 h 74"/>
              <a:gd name="T18" fmla="*/ 22 w 71"/>
              <a:gd name="T19" fmla="*/ 74 h 74"/>
              <a:gd name="T20" fmla="*/ 45 w 71"/>
              <a:gd name="T21" fmla="*/ 63 h 74"/>
              <a:gd name="T22" fmla="*/ 42 w 71"/>
              <a:gd name="T23" fmla="*/ 72 h 74"/>
              <a:gd name="T24" fmla="*/ 58 w 71"/>
              <a:gd name="T25" fmla="*/ 72 h 74"/>
              <a:gd name="T26" fmla="*/ 69 w 71"/>
              <a:gd name="T27" fmla="*/ 32 h 74"/>
              <a:gd name="T28" fmla="*/ 71 w 71"/>
              <a:gd name="T29" fmla="*/ 22 h 74"/>
              <a:gd name="T30" fmla="*/ 42 w 71"/>
              <a:gd name="T31" fmla="*/ 0 h 74"/>
              <a:gd name="T32" fmla="*/ 50 w 71"/>
              <a:gd name="T33" fmla="*/ 45 h 74"/>
              <a:gd name="T34" fmla="*/ 28 w 71"/>
              <a:gd name="T35" fmla="*/ 62 h 74"/>
              <a:gd name="T36" fmla="*/ 17 w 71"/>
              <a:gd name="T37" fmla="*/ 52 h 74"/>
              <a:gd name="T38" fmla="*/ 34 w 71"/>
              <a:gd name="T39" fmla="*/ 39 h 74"/>
              <a:gd name="T40" fmla="*/ 50 w 71"/>
              <a:gd name="T41" fmla="*/ 42 h 74"/>
              <a:gd name="T42" fmla="*/ 50 w 71"/>
              <a:gd name="T43" fmla="*/ 4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74">
                <a:moveTo>
                  <a:pt x="42" y="0"/>
                </a:moveTo>
                <a:cubicBezTo>
                  <a:pt x="32" y="0"/>
                  <a:pt x="24" y="2"/>
                  <a:pt x="16" y="5"/>
                </a:cubicBezTo>
                <a:cubicBezTo>
                  <a:pt x="19" y="18"/>
                  <a:pt x="19" y="18"/>
                  <a:pt x="19" y="18"/>
                </a:cubicBezTo>
                <a:cubicBezTo>
                  <a:pt x="25" y="16"/>
                  <a:pt x="32" y="14"/>
                  <a:pt x="39" y="14"/>
                </a:cubicBezTo>
                <a:cubicBezTo>
                  <a:pt x="50" y="14"/>
                  <a:pt x="54" y="19"/>
                  <a:pt x="54" y="25"/>
                </a:cubicBezTo>
                <a:cubicBezTo>
                  <a:pt x="54" y="27"/>
                  <a:pt x="54" y="28"/>
                  <a:pt x="53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47" y="30"/>
                  <a:pt x="40" y="29"/>
                  <a:pt x="32" y="29"/>
                </a:cubicBezTo>
                <a:cubicBezTo>
                  <a:pt x="13" y="29"/>
                  <a:pt x="0" y="38"/>
                  <a:pt x="0" y="54"/>
                </a:cubicBezTo>
                <a:cubicBezTo>
                  <a:pt x="0" y="66"/>
                  <a:pt x="9" y="74"/>
                  <a:pt x="22" y="74"/>
                </a:cubicBezTo>
                <a:cubicBezTo>
                  <a:pt x="31" y="74"/>
                  <a:pt x="39" y="70"/>
                  <a:pt x="45" y="63"/>
                </a:cubicBezTo>
                <a:cubicBezTo>
                  <a:pt x="42" y="72"/>
                  <a:pt x="42" y="72"/>
                  <a:pt x="42" y="72"/>
                </a:cubicBezTo>
                <a:cubicBezTo>
                  <a:pt x="58" y="72"/>
                  <a:pt x="58" y="72"/>
                  <a:pt x="58" y="72"/>
                </a:cubicBezTo>
                <a:cubicBezTo>
                  <a:pt x="69" y="32"/>
                  <a:pt x="69" y="32"/>
                  <a:pt x="69" y="32"/>
                </a:cubicBezTo>
                <a:cubicBezTo>
                  <a:pt x="70" y="29"/>
                  <a:pt x="71" y="25"/>
                  <a:pt x="71" y="22"/>
                </a:cubicBezTo>
                <a:cubicBezTo>
                  <a:pt x="71" y="8"/>
                  <a:pt x="61" y="0"/>
                  <a:pt x="42" y="0"/>
                </a:cubicBezTo>
                <a:close/>
                <a:moveTo>
                  <a:pt x="50" y="45"/>
                </a:moveTo>
                <a:cubicBezTo>
                  <a:pt x="47" y="54"/>
                  <a:pt x="38" y="62"/>
                  <a:pt x="28" y="62"/>
                </a:cubicBezTo>
                <a:cubicBezTo>
                  <a:pt x="21" y="62"/>
                  <a:pt x="17" y="58"/>
                  <a:pt x="17" y="52"/>
                </a:cubicBezTo>
                <a:cubicBezTo>
                  <a:pt x="17" y="45"/>
                  <a:pt x="23" y="39"/>
                  <a:pt x="34" y="39"/>
                </a:cubicBezTo>
                <a:cubicBezTo>
                  <a:pt x="41" y="39"/>
                  <a:pt x="46" y="41"/>
                  <a:pt x="50" y="42"/>
                </a:cubicBezTo>
                <a:lnTo>
                  <a:pt x="50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3" name="Freeform 28">
            <a:extLst>
              <a:ext uri="{FF2B5EF4-FFF2-40B4-BE49-F238E27FC236}">
                <a16:creationId xmlns:a16="http://schemas.microsoft.com/office/drawing/2014/main" id="{0B7D5DC4-B3B9-4F5B-BCE2-7511FBB6FDF2}"/>
              </a:ext>
            </a:extLst>
          </p:cNvPr>
          <p:cNvSpPr>
            <a:spLocks/>
          </p:cNvSpPr>
          <p:nvPr/>
        </p:nvSpPr>
        <p:spPr bwMode="auto">
          <a:xfrm>
            <a:off x="4188655" y="5222685"/>
            <a:ext cx="131395" cy="137506"/>
          </a:xfrm>
          <a:custGeom>
            <a:avLst/>
            <a:gdLst>
              <a:gd name="T0" fmla="*/ 0 w 71"/>
              <a:gd name="T1" fmla="*/ 42 h 74"/>
              <a:gd name="T2" fmla="*/ 42 w 71"/>
              <a:gd name="T3" fmla="*/ 0 h 74"/>
              <a:gd name="T4" fmla="*/ 71 w 71"/>
              <a:gd name="T5" fmla="*/ 16 h 74"/>
              <a:gd name="T6" fmla="*/ 58 w 71"/>
              <a:gd name="T7" fmla="*/ 24 h 74"/>
              <a:gd name="T8" fmla="*/ 41 w 71"/>
              <a:gd name="T9" fmla="*/ 14 h 74"/>
              <a:gd name="T10" fmla="*/ 16 w 71"/>
              <a:gd name="T11" fmla="*/ 42 h 74"/>
              <a:gd name="T12" fmla="*/ 33 w 71"/>
              <a:gd name="T13" fmla="*/ 60 h 74"/>
              <a:gd name="T14" fmla="*/ 51 w 71"/>
              <a:gd name="T15" fmla="*/ 52 h 74"/>
              <a:gd name="T16" fmla="*/ 60 w 71"/>
              <a:gd name="T17" fmla="*/ 63 h 74"/>
              <a:gd name="T18" fmla="*/ 32 w 71"/>
              <a:gd name="T19" fmla="*/ 74 h 74"/>
              <a:gd name="T20" fmla="*/ 0 w 71"/>
              <a:gd name="T21" fmla="*/ 42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" h="74">
                <a:moveTo>
                  <a:pt x="0" y="42"/>
                </a:moveTo>
                <a:cubicBezTo>
                  <a:pt x="0" y="19"/>
                  <a:pt x="19" y="0"/>
                  <a:pt x="42" y="0"/>
                </a:cubicBezTo>
                <a:cubicBezTo>
                  <a:pt x="57" y="0"/>
                  <a:pt x="66" y="7"/>
                  <a:pt x="71" y="16"/>
                </a:cubicBezTo>
                <a:cubicBezTo>
                  <a:pt x="58" y="24"/>
                  <a:pt x="58" y="24"/>
                  <a:pt x="58" y="24"/>
                </a:cubicBezTo>
                <a:cubicBezTo>
                  <a:pt x="54" y="18"/>
                  <a:pt x="50" y="14"/>
                  <a:pt x="41" y="14"/>
                </a:cubicBezTo>
                <a:cubicBezTo>
                  <a:pt x="28" y="14"/>
                  <a:pt x="16" y="27"/>
                  <a:pt x="16" y="42"/>
                </a:cubicBezTo>
                <a:cubicBezTo>
                  <a:pt x="16" y="53"/>
                  <a:pt x="24" y="60"/>
                  <a:pt x="33" y="60"/>
                </a:cubicBezTo>
                <a:cubicBezTo>
                  <a:pt x="40" y="60"/>
                  <a:pt x="46" y="57"/>
                  <a:pt x="51" y="52"/>
                </a:cubicBezTo>
                <a:cubicBezTo>
                  <a:pt x="60" y="63"/>
                  <a:pt x="60" y="63"/>
                  <a:pt x="60" y="63"/>
                </a:cubicBezTo>
                <a:cubicBezTo>
                  <a:pt x="52" y="69"/>
                  <a:pt x="44" y="74"/>
                  <a:pt x="32" y="74"/>
                </a:cubicBezTo>
                <a:cubicBezTo>
                  <a:pt x="14" y="74"/>
                  <a:pt x="0" y="62"/>
                  <a:pt x="0" y="42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4" name="Freeform 29">
            <a:extLst>
              <a:ext uri="{FF2B5EF4-FFF2-40B4-BE49-F238E27FC236}">
                <a16:creationId xmlns:a16="http://schemas.microsoft.com/office/drawing/2014/main" id="{2BFDEDD9-FFEE-4E64-91EC-57DA9B3FD097}"/>
              </a:ext>
            </a:extLst>
          </p:cNvPr>
          <p:cNvSpPr>
            <a:spLocks/>
          </p:cNvSpPr>
          <p:nvPr/>
        </p:nvSpPr>
        <p:spPr bwMode="auto">
          <a:xfrm>
            <a:off x="4310883" y="5224213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6 h 87"/>
              <a:gd name="T4" fmla="*/ 21 w 99"/>
              <a:gd name="T5" fmla="*/ 16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4 h 87"/>
              <a:gd name="T12" fmla="*/ 31 w 99"/>
              <a:gd name="T13" fmla="*/ 71 h 87"/>
              <a:gd name="T14" fmla="*/ 81 w 99"/>
              <a:gd name="T15" fmla="*/ 71 h 87"/>
              <a:gd name="T16" fmla="*/ 76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6"/>
                </a:lnTo>
                <a:lnTo>
                  <a:pt x="21" y="16"/>
                </a:lnTo>
                <a:lnTo>
                  <a:pt x="26" y="0"/>
                </a:lnTo>
                <a:lnTo>
                  <a:pt x="99" y="0"/>
                </a:lnTo>
                <a:lnTo>
                  <a:pt x="95" y="14"/>
                </a:lnTo>
                <a:lnTo>
                  <a:pt x="31" y="71"/>
                </a:lnTo>
                <a:lnTo>
                  <a:pt x="81" y="71"/>
                </a:lnTo>
                <a:lnTo>
                  <a:pt x="76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5" name="Freeform 30">
            <a:extLst>
              <a:ext uri="{FF2B5EF4-FFF2-40B4-BE49-F238E27FC236}">
                <a16:creationId xmlns:a16="http://schemas.microsoft.com/office/drawing/2014/main" id="{9DBA2DD0-34BA-4181-8367-D8E513EDB4EB}"/>
              </a:ext>
            </a:extLst>
          </p:cNvPr>
          <p:cNvSpPr>
            <a:spLocks/>
          </p:cNvSpPr>
          <p:nvPr/>
        </p:nvSpPr>
        <p:spPr bwMode="auto">
          <a:xfrm>
            <a:off x="4443805" y="5224213"/>
            <a:ext cx="168063" cy="172647"/>
          </a:xfrm>
          <a:custGeom>
            <a:avLst/>
            <a:gdLst>
              <a:gd name="T0" fmla="*/ 0 w 91"/>
              <a:gd name="T1" fmla="*/ 88 h 93"/>
              <a:gd name="T2" fmla="*/ 9 w 91"/>
              <a:gd name="T3" fmla="*/ 76 h 93"/>
              <a:gd name="T4" fmla="*/ 18 w 91"/>
              <a:gd name="T5" fmla="*/ 79 h 93"/>
              <a:gd name="T6" fmla="*/ 30 w 91"/>
              <a:gd name="T7" fmla="*/ 71 h 93"/>
              <a:gd name="T8" fmla="*/ 20 w 91"/>
              <a:gd name="T9" fmla="*/ 0 h 93"/>
              <a:gd name="T10" fmla="*/ 36 w 91"/>
              <a:gd name="T11" fmla="*/ 0 h 93"/>
              <a:gd name="T12" fmla="*/ 42 w 91"/>
              <a:gd name="T13" fmla="*/ 53 h 93"/>
              <a:gd name="T14" fmla="*/ 74 w 91"/>
              <a:gd name="T15" fmla="*/ 0 h 93"/>
              <a:gd name="T16" fmla="*/ 91 w 91"/>
              <a:gd name="T17" fmla="*/ 0 h 93"/>
              <a:gd name="T18" fmla="*/ 45 w 91"/>
              <a:gd name="T19" fmla="*/ 73 h 93"/>
              <a:gd name="T20" fmla="*/ 16 w 91"/>
              <a:gd name="T21" fmla="*/ 93 h 93"/>
              <a:gd name="T22" fmla="*/ 0 w 91"/>
              <a:gd name="T23" fmla="*/ 88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1" h="93">
                <a:moveTo>
                  <a:pt x="0" y="88"/>
                </a:moveTo>
                <a:cubicBezTo>
                  <a:pt x="9" y="76"/>
                  <a:pt x="9" y="76"/>
                  <a:pt x="9" y="76"/>
                </a:cubicBezTo>
                <a:cubicBezTo>
                  <a:pt x="11" y="78"/>
                  <a:pt x="15" y="79"/>
                  <a:pt x="18" y="79"/>
                </a:cubicBezTo>
                <a:cubicBezTo>
                  <a:pt x="22" y="79"/>
                  <a:pt x="25" y="78"/>
                  <a:pt x="30" y="71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2" y="53"/>
                  <a:pt x="42" y="53"/>
                  <a:pt x="42" y="53"/>
                </a:cubicBezTo>
                <a:cubicBezTo>
                  <a:pt x="74" y="0"/>
                  <a:pt x="74" y="0"/>
                  <a:pt x="74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45" y="73"/>
                  <a:pt x="45" y="73"/>
                  <a:pt x="45" y="73"/>
                </a:cubicBezTo>
                <a:cubicBezTo>
                  <a:pt x="36" y="88"/>
                  <a:pt x="28" y="93"/>
                  <a:pt x="16" y="93"/>
                </a:cubicBezTo>
                <a:cubicBezTo>
                  <a:pt x="9" y="93"/>
                  <a:pt x="4" y="91"/>
                  <a:pt x="0" y="8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6" name="Freeform 31">
            <a:extLst>
              <a:ext uri="{FF2B5EF4-FFF2-40B4-BE49-F238E27FC236}">
                <a16:creationId xmlns:a16="http://schemas.microsoft.com/office/drawing/2014/main" id="{A2F0D647-23EB-4109-8B50-8C157232E948}"/>
              </a:ext>
            </a:extLst>
          </p:cNvPr>
          <p:cNvSpPr>
            <a:spLocks/>
          </p:cNvSpPr>
          <p:nvPr/>
        </p:nvSpPr>
        <p:spPr bwMode="auto">
          <a:xfrm>
            <a:off x="4605757" y="5222685"/>
            <a:ext cx="140562" cy="134451"/>
          </a:xfrm>
          <a:custGeom>
            <a:avLst/>
            <a:gdLst>
              <a:gd name="T0" fmla="*/ 19 w 76"/>
              <a:gd name="T1" fmla="*/ 1 h 72"/>
              <a:gd name="T2" fmla="*/ 35 w 76"/>
              <a:gd name="T3" fmla="*/ 1 h 72"/>
              <a:gd name="T4" fmla="*/ 33 w 76"/>
              <a:gd name="T5" fmla="*/ 10 h 72"/>
              <a:gd name="T6" fmla="*/ 54 w 76"/>
              <a:gd name="T7" fmla="*/ 0 h 72"/>
              <a:gd name="T8" fmla="*/ 76 w 76"/>
              <a:gd name="T9" fmla="*/ 21 h 72"/>
              <a:gd name="T10" fmla="*/ 74 w 76"/>
              <a:gd name="T11" fmla="*/ 33 h 72"/>
              <a:gd name="T12" fmla="*/ 64 w 76"/>
              <a:gd name="T13" fmla="*/ 72 h 72"/>
              <a:gd name="T14" fmla="*/ 47 w 76"/>
              <a:gd name="T15" fmla="*/ 72 h 72"/>
              <a:gd name="T16" fmla="*/ 58 w 76"/>
              <a:gd name="T17" fmla="*/ 33 h 72"/>
              <a:gd name="T18" fmla="*/ 59 w 76"/>
              <a:gd name="T19" fmla="*/ 26 h 72"/>
              <a:gd name="T20" fmla="*/ 46 w 76"/>
              <a:gd name="T21" fmla="*/ 14 h 72"/>
              <a:gd name="T22" fmla="*/ 27 w 76"/>
              <a:gd name="T23" fmla="*/ 32 h 72"/>
              <a:gd name="T24" fmla="*/ 16 w 76"/>
              <a:gd name="T25" fmla="*/ 72 h 72"/>
              <a:gd name="T26" fmla="*/ 0 w 76"/>
              <a:gd name="T27" fmla="*/ 72 h 72"/>
              <a:gd name="T28" fmla="*/ 19 w 76"/>
              <a:gd name="T29" fmla="*/ 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6" h="72">
                <a:moveTo>
                  <a:pt x="19" y="1"/>
                </a:moveTo>
                <a:cubicBezTo>
                  <a:pt x="35" y="1"/>
                  <a:pt x="35" y="1"/>
                  <a:pt x="35" y="1"/>
                </a:cubicBezTo>
                <a:cubicBezTo>
                  <a:pt x="33" y="10"/>
                  <a:pt x="33" y="10"/>
                  <a:pt x="33" y="10"/>
                </a:cubicBezTo>
                <a:cubicBezTo>
                  <a:pt x="38" y="5"/>
                  <a:pt x="45" y="0"/>
                  <a:pt x="54" y="0"/>
                </a:cubicBezTo>
                <a:cubicBezTo>
                  <a:pt x="68" y="0"/>
                  <a:pt x="76" y="8"/>
                  <a:pt x="76" y="21"/>
                </a:cubicBezTo>
                <a:cubicBezTo>
                  <a:pt x="76" y="25"/>
                  <a:pt x="75" y="29"/>
                  <a:pt x="74" y="33"/>
                </a:cubicBezTo>
                <a:cubicBezTo>
                  <a:pt x="64" y="72"/>
                  <a:pt x="64" y="72"/>
                  <a:pt x="64" y="72"/>
                </a:cubicBezTo>
                <a:cubicBezTo>
                  <a:pt x="47" y="72"/>
                  <a:pt x="47" y="72"/>
                  <a:pt x="47" y="72"/>
                </a:cubicBezTo>
                <a:cubicBezTo>
                  <a:pt x="58" y="33"/>
                  <a:pt x="58" y="33"/>
                  <a:pt x="58" y="33"/>
                </a:cubicBezTo>
                <a:cubicBezTo>
                  <a:pt x="58" y="30"/>
                  <a:pt x="59" y="28"/>
                  <a:pt x="59" y="26"/>
                </a:cubicBezTo>
                <a:cubicBezTo>
                  <a:pt x="59" y="18"/>
                  <a:pt x="54" y="14"/>
                  <a:pt x="46" y="14"/>
                </a:cubicBezTo>
                <a:cubicBezTo>
                  <a:pt x="37" y="14"/>
                  <a:pt x="30" y="22"/>
                  <a:pt x="27" y="32"/>
                </a:cubicBezTo>
                <a:cubicBezTo>
                  <a:pt x="16" y="72"/>
                  <a:pt x="16" y="72"/>
                  <a:pt x="16" y="72"/>
                </a:cubicBezTo>
                <a:cubicBezTo>
                  <a:pt x="0" y="72"/>
                  <a:pt x="0" y="72"/>
                  <a:pt x="0" y="72"/>
                </a:cubicBezTo>
                <a:lnTo>
                  <a:pt x="19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7" name="Freeform 32">
            <a:extLst>
              <a:ext uri="{FF2B5EF4-FFF2-40B4-BE49-F238E27FC236}">
                <a16:creationId xmlns:a16="http://schemas.microsoft.com/office/drawing/2014/main" id="{6C8B900D-7BE3-4EBE-911A-62D0A66DFAC7}"/>
              </a:ext>
            </a:extLst>
          </p:cNvPr>
          <p:cNvSpPr>
            <a:spLocks noEditPoints="1"/>
          </p:cNvSpPr>
          <p:nvPr/>
        </p:nvSpPr>
        <p:spPr bwMode="auto">
          <a:xfrm>
            <a:off x="4761598" y="5222685"/>
            <a:ext cx="131395" cy="137506"/>
          </a:xfrm>
          <a:custGeom>
            <a:avLst/>
            <a:gdLst>
              <a:gd name="T0" fmla="*/ 42 w 71"/>
              <a:gd name="T1" fmla="*/ 0 h 74"/>
              <a:gd name="T2" fmla="*/ 17 w 71"/>
              <a:gd name="T3" fmla="*/ 5 h 74"/>
              <a:gd name="T4" fmla="*/ 19 w 71"/>
              <a:gd name="T5" fmla="*/ 18 h 74"/>
              <a:gd name="T6" fmla="*/ 39 w 71"/>
              <a:gd name="T7" fmla="*/ 14 h 74"/>
              <a:gd name="T8" fmla="*/ 54 w 71"/>
              <a:gd name="T9" fmla="*/ 25 h 74"/>
              <a:gd name="T10" fmla="*/ 54 w 71"/>
              <a:gd name="T11" fmla="*/ 31 h 74"/>
              <a:gd name="T12" fmla="*/ 53 w 71"/>
              <a:gd name="T13" fmla="*/ 32 h 74"/>
              <a:gd name="T14" fmla="*/ 32 w 71"/>
              <a:gd name="T15" fmla="*/ 29 h 74"/>
              <a:gd name="T16" fmla="*/ 0 w 71"/>
              <a:gd name="T17" fmla="*/ 54 h 74"/>
              <a:gd name="T18" fmla="*/ 22 w 71"/>
              <a:gd name="T19" fmla="*/ 74 h 74"/>
              <a:gd name="T20" fmla="*/ 45 w 71"/>
              <a:gd name="T21" fmla="*/ 63 h 74"/>
              <a:gd name="T22" fmla="*/ 42 w 71"/>
              <a:gd name="T23" fmla="*/ 72 h 74"/>
              <a:gd name="T24" fmla="*/ 59 w 71"/>
              <a:gd name="T25" fmla="*/ 72 h 74"/>
              <a:gd name="T26" fmla="*/ 69 w 71"/>
              <a:gd name="T27" fmla="*/ 32 h 74"/>
              <a:gd name="T28" fmla="*/ 71 w 71"/>
              <a:gd name="T29" fmla="*/ 22 h 74"/>
              <a:gd name="T30" fmla="*/ 42 w 71"/>
              <a:gd name="T31" fmla="*/ 0 h 74"/>
              <a:gd name="T32" fmla="*/ 50 w 71"/>
              <a:gd name="T33" fmla="*/ 45 h 74"/>
              <a:gd name="T34" fmla="*/ 28 w 71"/>
              <a:gd name="T35" fmla="*/ 62 h 74"/>
              <a:gd name="T36" fmla="*/ 17 w 71"/>
              <a:gd name="T37" fmla="*/ 52 h 74"/>
              <a:gd name="T38" fmla="*/ 34 w 71"/>
              <a:gd name="T39" fmla="*/ 39 h 74"/>
              <a:gd name="T40" fmla="*/ 51 w 71"/>
              <a:gd name="T41" fmla="*/ 42 h 74"/>
              <a:gd name="T42" fmla="*/ 50 w 71"/>
              <a:gd name="T43" fmla="*/ 4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74">
                <a:moveTo>
                  <a:pt x="42" y="0"/>
                </a:moveTo>
                <a:cubicBezTo>
                  <a:pt x="32" y="0"/>
                  <a:pt x="24" y="2"/>
                  <a:pt x="17" y="5"/>
                </a:cubicBezTo>
                <a:cubicBezTo>
                  <a:pt x="19" y="18"/>
                  <a:pt x="19" y="18"/>
                  <a:pt x="19" y="18"/>
                </a:cubicBezTo>
                <a:cubicBezTo>
                  <a:pt x="25" y="16"/>
                  <a:pt x="32" y="14"/>
                  <a:pt x="39" y="14"/>
                </a:cubicBezTo>
                <a:cubicBezTo>
                  <a:pt x="50" y="14"/>
                  <a:pt x="54" y="19"/>
                  <a:pt x="54" y="25"/>
                </a:cubicBezTo>
                <a:cubicBezTo>
                  <a:pt x="54" y="27"/>
                  <a:pt x="54" y="28"/>
                  <a:pt x="54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47" y="30"/>
                  <a:pt x="40" y="29"/>
                  <a:pt x="32" y="29"/>
                </a:cubicBezTo>
                <a:cubicBezTo>
                  <a:pt x="13" y="29"/>
                  <a:pt x="0" y="38"/>
                  <a:pt x="0" y="54"/>
                </a:cubicBezTo>
                <a:cubicBezTo>
                  <a:pt x="0" y="66"/>
                  <a:pt x="10" y="74"/>
                  <a:pt x="22" y="74"/>
                </a:cubicBezTo>
                <a:cubicBezTo>
                  <a:pt x="32" y="74"/>
                  <a:pt x="39" y="70"/>
                  <a:pt x="45" y="63"/>
                </a:cubicBezTo>
                <a:cubicBezTo>
                  <a:pt x="42" y="72"/>
                  <a:pt x="42" y="72"/>
                  <a:pt x="42" y="72"/>
                </a:cubicBezTo>
                <a:cubicBezTo>
                  <a:pt x="59" y="72"/>
                  <a:pt x="59" y="72"/>
                  <a:pt x="59" y="72"/>
                </a:cubicBezTo>
                <a:cubicBezTo>
                  <a:pt x="69" y="32"/>
                  <a:pt x="69" y="32"/>
                  <a:pt x="69" y="32"/>
                </a:cubicBezTo>
                <a:cubicBezTo>
                  <a:pt x="70" y="29"/>
                  <a:pt x="71" y="25"/>
                  <a:pt x="71" y="22"/>
                </a:cubicBezTo>
                <a:cubicBezTo>
                  <a:pt x="71" y="8"/>
                  <a:pt x="61" y="0"/>
                  <a:pt x="42" y="0"/>
                </a:cubicBezTo>
                <a:close/>
                <a:moveTo>
                  <a:pt x="50" y="45"/>
                </a:moveTo>
                <a:cubicBezTo>
                  <a:pt x="47" y="54"/>
                  <a:pt x="38" y="62"/>
                  <a:pt x="28" y="62"/>
                </a:cubicBezTo>
                <a:cubicBezTo>
                  <a:pt x="21" y="62"/>
                  <a:pt x="17" y="58"/>
                  <a:pt x="17" y="52"/>
                </a:cubicBezTo>
                <a:cubicBezTo>
                  <a:pt x="17" y="45"/>
                  <a:pt x="23" y="39"/>
                  <a:pt x="34" y="39"/>
                </a:cubicBezTo>
                <a:cubicBezTo>
                  <a:pt x="41" y="39"/>
                  <a:pt x="46" y="41"/>
                  <a:pt x="51" y="42"/>
                </a:cubicBezTo>
                <a:lnTo>
                  <a:pt x="50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8" name="Freeform 33">
            <a:extLst>
              <a:ext uri="{FF2B5EF4-FFF2-40B4-BE49-F238E27FC236}">
                <a16:creationId xmlns:a16="http://schemas.microsoft.com/office/drawing/2014/main" id="{38601AE6-C1DF-4704-B08E-9F11DE6CE8E8}"/>
              </a:ext>
            </a:extLst>
          </p:cNvPr>
          <p:cNvSpPr>
            <a:spLocks/>
          </p:cNvSpPr>
          <p:nvPr/>
        </p:nvSpPr>
        <p:spPr bwMode="auto">
          <a:xfrm>
            <a:off x="4975496" y="5222685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4 w 69"/>
              <a:gd name="T11" fmla="*/ 23 h 74"/>
              <a:gd name="T12" fmla="*/ 41 w 69"/>
              <a:gd name="T13" fmla="*/ 0 h 74"/>
              <a:gd name="T14" fmla="*/ 69 w 69"/>
              <a:gd name="T15" fmla="*/ 10 h 74"/>
              <a:gd name="T16" fmla="*/ 60 w 69"/>
              <a:gd name="T17" fmla="*/ 20 h 74"/>
              <a:gd name="T18" fmla="*/ 40 w 69"/>
              <a:gd name="T19" fmla="*/ 12 h 74"/>
              <a:gd name="T20" fmla="*/ 29 w 69"/>
              <a:gd name="T21" fmla="*/ 20 h 74"/>
              <a:gd name="T22" fmla="*/ 41 w 69"/>
              <a:gd name="T23" fmla="*/ 30 h 74"/>
              <a:gd name="T24" fmla="*/ 60 w 69"/>
              <a:gd name="T25" fmla="*/ 50 h 74"/>
              <a:gd name="T26" fmla="*/ 32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8" y="59"/>
                  <a:pt x="26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4" y="34"/>
                  <a:pt x="14" y="23"/>
                </a:cubicBezTo>
                <a:cubicBezTo>
                  <a:pt x="14" y="10"/>
                  <a:pt x="24" y="0"/>
                  <a:pt x="41" y="0"/>
                </a:cubicBezTo>
                <a:cubicBezTo>
                  <a:pt x="53" y="0"/>
                  <a:pt x="63" y="5"/>
                  <a:pt x="69" y="10"/>
                </a:cubicBezTo>
                <a:cubicBezTo>
                  <a:pt x="60" y="20"/>
                  <a:pt x="60" y="20"/>
                  <a:pt x="60" y="20"/>
                </a:cubicBezTo>
                <a:cubicBezTo>
                  <a:pt x="53" y="15"/>
                  <a:pt x="47" y="12"/>
                  <a:pt x="40" y="12"/>
                </a:cubicBezTo>
                <a:cubicBezTo>
                  <a:pt x="33" y="12"/>
                  <a:pt x="29" y="16"/>
                  <a:pt x="29" y="20"/>
                </a:cubicBezTo>
                <a:cubicBezTo>
                  <a:pt x="29" y="24"/>
                  <a:pt x="33" y="26"/>
                  <a:pt x="41" y="30"/>
                </a:cubicBezTo>
                <a:cubicBezTo>
                  <a:pt x="51" y="34"/>
                  <a:pt x="60" y="39"/>
                  <a:pt x="60" y="50"/>
                </a:cubicBezTo>
                <a:cubicBezTo>
                  <a:pt x="60" y="64"/>
                  <a:pt x="48" y="74"/>
                  <a:pt x="32" y="74"/>
                </a:cubicBezTo>
                <a:cubicBezTo>
                  <a:pt x="21" y="74"/>
                  <a:pt x="9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9" name="Freeform 34">
            <a:extLst>
              <a:ext uri="{FF2B5EF4-FFF2-40B4-BE49-F238E27FC236}">
                <a16:creationId xmlns:a16="http://schemas.microsoft.com/office/drawing/2014/main" id="{EC52B67D-6C5A-429D-8BF5-D81AD486D2D8}"/>
              </a:ext>
            </a:extLst>
          </p:cNvPr>
          <p:cNvSpPr>
            <a:spLocks noEditPoints="1"/>
          </p:cNvSpPr>
          <p:nvPr/>
        </p:nvSpPr>
        <p:spPr bwMode="auto">
          <a:xfrm>
            <a:off x="5106891" y="5176849"/>
            <a:ext cx="82504" cy="180286"/>
          </a:xfrm>
          <a:custGeom>
            <a:avLst/>
            <a:gdLst>
              <a:gd name="T0" fmla="*/ 24 w 54"/>
              <a:gd name="T1" fmla="*/ 31 h 118"/>
              <a:gd name="T2" fmla="*/ 44 w 54"/>
              <a:gd name="T3" fmla="*/ 31 h 118"/>
              <a:gd name="T4" fmla="*/ 21 w 54"/>
              <a:gd name="T5" fmla="*/ 118 h 118"/>
              <a:gd name="T6" fmla="*/ 0 w 54"/>
              <a:gd name="T7" fmla="*/ 118 h 118"/>
              <a:gd name="T8" fmla="*/ 24 w 54"/>
              <a:gd name="T9" fmla="*/ 31 h 118"/>
              <a:gd name="T10" fmla="*/ 32 w 54"/>
              <a:gd name="T11" fmla="*/ 0 h 118"/>
              <a:gd name="T12" fmla="*/ 54 w 54"/>
              <a:gd name="T13" fmla="*/ 0 h 118"/>
              <a:gd name="T14" fmla="*/ 48 w 54"/>
              <a:gd name="T15" fmla="*/ 18 h 118"/>
              <a:gd name="T16" fmla="*/ 27 w 54"/>
              <a:gd name="T17" fmla="*/ 18 h 118"/>
              <a:gd name="T18" fmla="*/ 32 w 54"/>
              <a:gd name="T1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" h="118">
                <a:moveTo>
                  <a:pt x="24" y="31"/>
                </a:moveTo>
                <a:lnTo>
                  <a:pt x="44" y="31"/>
                </a:lnTo>
                <a:lnTo>
                  <a:pt x="21" y="118"/>
                </a:lnTo>
                <a:lnTo>
                  <a:pt x="0" y="118"/>
                </a:lnTo>
                <a:lnTo>
                  <a:pt x="24" y="31"/>
                </a:lnTo>
                <a:close/>
                <a:moveTo>
                  <a:pt x="32" y="0"/>
                </a:moveTo>
                <a:lnTo>
                  <a:pt x="54" y="0"/>
                </a:lnTo>
                <a:lnTo>
                  <a:pt x="48" y="18"/>
                </a:lnTo>
                <a:lnTo>
                  <a:pt x="27" y="18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0" name="Freeform 35">
            <a:extLst>
              <a:ext uri="{FF2B5EF4-FFF2-40B4-BE49-F238E27FC236}">
                <a16:creationId xmlns:a16="http://schemas.microsoft.com/office/drawing/2014/main" id="{ECD2C246-FE4F-4BF4-8056-0C8ECA9E84C6}"/>
              </a:ext>
            </a:extLst>
          </p:cNvPr>
          <p:cNvSpPr>
            <a:spLocks noEditPoints="1"/>
          </p:cNvSpPr>
          <p:nvPr/>
        </p:nvSpPr>
        <p:spPr bwMode="auto">
          <a:xfrm>
            <a:off x="5187868" y="5222685"/>
            <a:ext cx="131395" cy="175703"/>
          </a:xfrm>
          <a:custGeom>
            <a:avLst/>
            <a:gdLst>
              <a:gd name="T0" fmla="*/ 71 w 71"/>
              <a:gd name="T1" fmla="*/ 27 h 95"/>
              <a:gd name="T2" fmla="*/ 42 w 71"/>
              <a:gd name="T3" fmla="*/ 0 h 95"/>
              <a:gd name="T4" fmla="*/ 0 w 71"/>
              <a:gd name="T5" fmla="*/ 43 h 95"/>
              <a:gd name="T6" fmla="*/ 32 w 71"/>
              <a:gd name="T7" fmla="*/ 74 h 95"/>
              <a:gd name="T8" fmla="*/ 37 w 71"/>
              <a:gd name="T9" fmla="*/ 74 h 95"/>
              <a:gd name="T10" fmla="*/ 29 w 71"/>
              <a:gd name="T11" fmla="*/ 86 h 95"/>
              <a:gd name="T12" fmla="*/ 44 w 71"/>
              <a:gd name="T13" fmla="*/ 95 h 95"/>
              <a:gd name="T14" fmla="*/ 49 w 71"/>
              <a:gd name="T15" fmla="*/ 94 h 95"/>
              <a:gd name="T16" fmla="*/ 51 w 71"/>
              <a:gd name="T17" fmla="*/ 87 h 95"/>
              <a:gd name="T18" fmla="*/ 42 w 71"/>
              <a:gd name="T19" fmla="*/ 82 h 95"/>
              <a:gd name="T20" fmla="*/ 52 w 71"/>
              <a:gd name="T21" fmla="*/ 70 h 95"/>
              <a:gd name="T22" fmla="*/ 60 w 71"/>
              <a:gd name="T23" fmla="*/ 64 h 95"/>
              <a:gd name="T24" fmla="*/ 52 w 71"/>
              <a:gd name="T25" fmla="*/ 54 h 95"/>
              <a:gd name="T26" fmla="*/ 34 w 71"/>
              <a:gd name="T27" fmla="*/ 60 h 95"/>
              <a:gd name="T28" fmla="*/ 16 w 71"/>
              <a:gd name="T29" fmla="*/ 43 h 95"/>
              <a:gd name="T30" fmla="*/ 67 w 71"/>
              <a:gd name="T31" fmla="*/ 43 h 95"/>
              <a:gd name="T32" fmla="*/ 71 w 71"/>
              <a:gd name="T33" fmla="*/ 27 h 95"/>
              <a:gd name="T34" fmla="*/ 54 w 71"/>
              <a:gd name="T35" fmla="*/ 31 h 95"/>
              <a:gd name="T36" fmla="*/ 17 w 71"/>
              <a:gd name="T37" fmla="*/ 31 h 95"/>
              <a:gd name="T38" fmla="*/ 41 w 71"/>
              <a:gd name="T39" fmla="*/ 13 h 95"/>
              <a:gd name="T40" fmla="*/ 55 w 71"/>
              <a:gd name="T41" fmla="*/ 27 h 95"/>
              <a:gd name="T42" fmla="*/ 54 w 71"/>
              <a:gd name="T43" fmla="*/ 31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95">
                <a:moveTo>
                  <a:pt x="71" y="27"/>
                </a:moveTo>
                <a:cubicBezTo>
                  <a:pt x="71" y="12"/>
                  <a:pt x="60" y="0"/>
                  <a:pt x="42" y="0"/>
                </a:cubicBezTo>
                <a:cubicBezTo>
                  <a:pt x="17" y="0"/>
                  <a:pt x="0" y="22"/>
                  <a:pt x="0" y="43"/>
                </a:cubicBezTo>
                <a:cubicBezTo>
                  <a:pt x="0" y="62"/>
                  <a:pt x="13" y="74"/>
                  <a:pt x="32" y="74"/>
                </a:cubicBezTo>
                <a:cubicBezTo>
                  <a:pt x="34" y="74"/>
                  <a:pt x="35" y="74"/>
                  <a:pt x="37" y="74"/>
                </a:cubicBezTo>
                <a:cubicBezTo>
                  <a:pt x="32" y="77"/>
                  <a:pt x="29" y="81"/>
                  <a:pt x="29" y="86"/>
                </a:cubicBezTo>
                <a:cubicBezTo>
                  <a:pt x="29" y="91"/>
                  <a:pt x="35" y="94"/>
                  <a:pt x="44" y="95"/>
                </a:cubicBezTo>
                <a:cubicBezTo>
                  <a:pt x="45" y="95"/>
                  <a:pt x="47" y="95"/>
                  <a:pt x="49" y="94"/>
                </a:cubicBezTo>
                <a:cubicBezTo>
                  <a:pt x="51" y="87"/>
                  <a:pt x="51" y="87"/>
                  <a:pt x="51" y="87"/>
                </a:cubicBezTo>
                <a:cubicBezTo>
                  <a:pt x="45" y="86"/>
                  <a:pt x="42" y="85"/>
                  <a:pt x="42" y="82"/>
                </a:cubicBezTo>
                <a:cubicBezTo>
                  <a:pt x="42" y="79"/>
                  <a:pt x="45" y="75"/>
                  <a:pt x="52" y="70"/>
                </a:cubicBezTo>
                <a:cubicBezTo>
                  <a:pt x="60" y="64"/>
                  <a:pt x="60" y="64"/>
                  <a:pt x="60" y="64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8"/>
                  <a:pt x="41" y="60"/>
                  <a:pt x="34" y="60"/>
                </a:cubicBezTo>
                <a:cubicBezTo>
                  <a:pt x="22" y="60"/>
                  <a:pt x="16" y="53"/>
                  <a:pt x="16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7"/>
                  <a:pt x="71" y="32"/>
                  <a:pt x="71" y="27"/>
                </a:cubicBezTo>
                <a:close/>
                <a:moveTo>
                  <a:pt x="54" y="31"/>
                </a:moveTo>
                <a:cubicBezTo>
                  <a:pt x="17" y="31"/>
                  <a:pt x="17" y="31"/>
                  <a:pt x="17" y="31"/>
                </a:cubicBezTo>
                <a:cubicBezTo>
                  <a:pt x="21" y="21"/>
                  <a:pt x="30" y="13"/>
                  <a:pt x="41" y="13"/>
                </a:cubicBezTo>
                <a:cubicBezTo>
                  <a:pt x="51" y="13"/>
                  <a:pt x="55" y="19"/>
                  <a:pt x="55" y="27"/>
                </a:cubicBezTo>
                <a:cubicBezTo>
                  <a:pt x="55" y="29"/>
                  <a:pt x="55" y="30"/>
                  <a:pt x="54" y="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1" name="Freeform 36">
            <a:extLst>
              <a:ext uri="{FF2B5EF4-FFF2-40B4-BE49-F238E27FC236}">
                <a16:creationId xmlns:a16="http://schemas.microsoft.com/office/drawing/2014/main" id="{73288119-A813-442F-BA4C-77B54943A2C4}"/>
              </a:ext>
            </a:extLst>
          </p:cNvPr>
          <p:cNvSpPr>
            <a:spLocks noEditPoints="1"/>
          </p:cNvSpPr>
          <p:nvPr/>
        </p:nvSpPr>
        <p:spPr bwMode="auto">
          <a:xfrm>
            <a:off x="3902947" y="5520615"/>
            <a:ext cx="140562" cy="139035"/>
          </a:xfrm>
          <a:custGeom>
            <a:avLst/>
            <a:gdLst>
              <a:gd name="T0" fmla="*/ 41 w 75"/>
              <a:gd name="T1" fmla="*/ 0 h 75"/>
              <a:gd name="T2" fmla="*/ 0 w 75"/>
              <a:gd name="T3" fmla="*/ 42 h 75"/>
              <a:gd name="T4" fmla="*/ 33 w 75"/>
              <a:gd name="T5" fmla="*/ 75 h 75"/>
              <a:gd name="T6" fmla="*/ 75 w 75"/>
              <a:gd name="T7" fmla="*/ 33 h 75"/>
              <a:gd name="T8" fmla="*/ 41 w 75"/>
              <a:gd name="T9" fmla="*/ 0 h 75"/>
              <a:gd name="T10" fmla="*/ 34 w 75"/>
              <a:gd name="T11" fmla="*/ 61 h 75"/>
              <a:gd name="T12" fmla="*/ 16 w 75"/>
              <a:gd name="T13" fmla="*/ 42 h 75"/>
              <a:gd name="T14" fmla="*/ 40 w 75"/>
              <a:gd name="T15" fmla="*/ 15 h 75"/>
              <a:gd name="T16" fmla="*/ 58 w 75"/>
              <a:gd name="T17" fmla="*/ 33 h 75"/>
              <a:gd name="T18" fmla="*/ 34 w 75"/>
              <a:gd name="T19" fmla="*/ 61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75">
                <a:moveTo>
                  <a:pt x="41" y="0"/>
                </a:moveTo>
                <a:cubicBezTo>
                  <a:pt x="18" y="0"/>
                  <a:pt x="0" y="20"/>
                  <a:pt x="0" y="42"/>
                </a:cubicBezTo>
                <a:cubicBezTo>
                  <a:pt x="0" y="61"/>
                  <a:pt x="13" y="75"/>
                  <a:pt x="33" y="75"/>
                </a:cubicBezTo>
                <a:cubicBezTo>
                  <a:pt x="56" y="75"/>
                  <a:pt x="75" y="55"/>
                  <a:pt x="75" y="33"/>
                </a:cubicBezTo>
                <a:cubicBezTo>
                  <a:pt x="75" y="14"/>
                  <a:pt x="61" y="0"/>
                  <a:pt x="41" y="0"/>
                </a:cubicBezTo>
                <a:close/>
                <a:moveTo>
                  <a:pt x="34" y="61"/>
                </a:moveTo>
                <a:cubicBezTo>
                  <a:pt x="23" y="61"/>
                  <a:pt x="16" y="54"/>
                  <a:pt x="16" y="42"/>
                </a:cubicBezTo>
                <a:cubicBezTo>
                  <a:pt x="16" y="29"/>
                  <a:pt x="26" y="15"/>
                  <a:pt x="40" y="15"/>
                </a:cubicBezTo>
                <a:cubicBezTo>
                  <a:pt x="51" y="15"/>
                  <a:pt x="58" y="21"/>
                  <a:pt x="58" y="33"/>
                </a:cubicBezTo>
                <a:cubicBezTo>
                  <a:pt x="58" y="46"/>
                  <a:pt x="48" y="61"/>
                  <a:pt x="34" y="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2" name="Freeform 37">
            <a:extLst>
              <a:ext uri="{FF2B5EF4-FFF2-40B4-BE49-F238E27FC236}">
                <a16:creationId xmlns:a16="http://schemas.microsoft.com/office/drawing/2014/main" id="{E26F7648-C3E9-4ED9-955A-687918B49193}"/>
              </a:ext>
            </a:extLst>
          </p:cNvPr>
          <p:cNvSpPr>
            <a:spLocks noEditPoints="1"/>
          </p:cNvSpPr>
          <p:nvPr/>
        </p:nvSpPr>
        <p:spPr bwMode="auto">
          <a:xfrm>
            <a:off x="4064899" y="5474780"/>
            <a:ext cx="168063" cy="184870"/>
          </a:xfrm>
          <a:custGeom>
            <a:avLst/>
            <a:gdLst>
              <a:gd name="T0" fmla="*/ 74 w 90"/>
              <a:gd name="T1" fmla="*/ 0 h 100"/>
              <a:gd name="T2" fmla="*/ 63 w 90"/>
              <a:gd name="T3" fmla="*/ 40 h 100"/>
              <a:gd name="T4" fmla="*/ 39 w 90"/>
              <a:gd name="T5" fmla="*/ 25 h 100"/>
              <a:gd name="T6" fmla="*/ 0 w 90"/>
              <a:gd name="T7" fmla="*/ 69 h 100"/>
              <a:gd name="T8" fmla="*/ 27 w 90"/>
              <a:gd name="T9" fmla="*/ 100 h 100"/>
              <a:gd name="T10" fmla="*/ 50 w 90"/>
              <a:gd name="T11" fmla="*/ 89 h 100"/>
              <a:gd name="T12" fmla="*/ 48 w 90"/>
              <a:gd name="T13" fmla="*/ 98 h 100"/>
              <a:gd name="T14" fmla="*/ 64 w 90"/>
              <a:gd name="T15" fmla="*/ 98 h 100"/>
              <a:gd name="T16" fmla="*/ 90 w 90"/>
              <a:gd name="T17" fmla="*/ 0 h 100"/>
              <a:gd name="T18" fmla="*/ 74 w 90"/>
              <a:gd name="T19" fmla="*/ 0 h 100"/>
              <a:gd name="T20" fmla="*/ 34 w 90"/>
              <a:gd name="T21" fmla="*/ 86 h 100"/>
              <a:gd name="T22" fmla="*/ 17 w 90"/>
              <a:gd name="T23" fmla="*/ 68 h 100"/>
              <a:gd name="T24" fmla="*/ 41 w 90"/>
              <a:gd name="T25" fmla="*/ 39 h 100"/>
              <a:gd name="T26" fmla="*/ 59 w 90"/>
              <a:gd name="T27" fmla="*/ 57 h 100"/>
              <a:gd name="T28" fmla="*/ 34 w 90"/>
              <a:gd name="T29" fmla="*/ 8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0" h="100">
                <a:moveTo>
                  <a:pt x="74" y="0"/>
                </a:moveTo>
                <a:cubicBezTo>
                  <a:pt x="63" y="40"/>
                  <a:pt x="63" y="40"/>
                  <a:pt x="63" y="40"/>
                </a:cubicBezTo>
                <a:cubicBezTo>
                  <a:pt x="59" y="32"/>
                  <a:pt x="52" y="25"/>
                  <a:pt x="39" y="25"/>
                </a:cubicBezTo>
                <a:cubicBezTo>
                  <a:pt x="19" y="25"/>
                  <a:pt x="0" y="44"/>
                  <a:pt x="0" y="69"/>
                </a:cubicBezTo>
                <a:cubicBezTo>
                  <a:pt x="0" y="88"/>
                  <a:pt x="12" y="100"/>
                  <a:pt x="27" y="100"/>
                </a:cubicBezTo>
                <a:cubicBezTo>
                  <a:pt x="37" y="100"/>
                  <a:pt x="44" y="95"/>
                  <a:pt x="50" y="89"/>
                </a:cubicBezTo>
                <a:cubicBezTo>
                  <a:pt x="48" y="98"/>
                  <a:pt x="48" y="98"/>
                  <a:pt x="48" y="98"/>
                </a:cubicBezTo>
                <a:cubicBezTo>
                  <a:pt x="64" y="98"/>
                  <a:pt x="64" y="98"/>
                  <a:pt x="64" y="98"/>
                </a:cubicBezTo>
                <a:cubicBezTo>
                  <a:pt x="90" y="0"/>
                  <a:pt x="90" y="0"/>
                  <a:pt x="90" y="0"/>
                </a:cubicBezTo>
                <a:lnTo>
                  <a:pt x="74" y="0"/>
                </a:lnTo>
                <a:close/>
                <a:moveTo>
                  <a:pt x="34" y="86"/>
                </a:moveTo>
                <a:cubicBezTo>
                  <a:pt x="23" y="86"/>
                  <a:pt x="17" y="79"/>
                  <a:pt x="17" y="68"/>
                </a:cubicBezTo>
                <a:cubicBezTo>
                  <a:pt x="17" y="52"/>
                  <a:pt x="28" y="39"/>
                  <a:pt x="41" y="39"/>
                </a:cubicBezTo>
                <a:cubicBezTo>
                  <a:pt x="52" y="39"/>
                  <a:pt x="59" y="47"/>
                  <a:pt x="59" y="57"/>
                </a:cubicBezTo>
                <a:cubicBezTo>
                  <a:pt x="59" y="72"/>
                  <a:pt x="47" y="86"/>
                  <a:pt x="34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3" name="Freeform 38">
            <a:extLst>
              <a:ext uri="{FF2B5EF4-FFF2-40B4-BE49-F238E27FC236}">
                <a16:creationId xmlns:a16="http://schemas.microsoft.com/office/drawing/2014/main" id="{598BF375-74D7-4B0A-A6C0-9F6E48F0E3C5}"/>
              </a:ext>
            </a:extLst>
          </p:cNvPr>
          <p:cNvSpPr>
            <a:spLocks/>
          </p:cNvSpPr>
          <p:nvPr/>
        </p:nvSpPr>
        <p:spPr bwMode="auto">
          <a:xfrm>
            <a:off x="4315466" y="5479363"/>
            <a:ext cx="174175" cy="180286"/>
          </a:xfrm>
          <a:custGeom>
            <a:avLst/>
            <a:gdLst>
              <a:gd name="T0" fmla="*/ 0 w 94"/>
              <a:gd name="T1" fmla="*/ 57 h 98"/>
              <a:gd name="T2" fmla="*/ 57 w 94"/>
              <a:gd name="T3" fmla="*/ 0 h 98"/>
              <a:gd name="T4" fmla="*/ 94 w 94"/>
              <a:gd name="T5" fmla="*/ 20 h 98"/>
              <a:gd name="T6" fmla="*/ 80 w 94"/>
              <a:gd name="T7" fmla="*/ 30 h 98"/>
              <a:gd name="T8" fmla="*/ 55 w 94"/>
              <a:gd name="T9" fmla="*/ 15 h 98"/>
              <a:gd name="T10" fmla="*/ 18 w 94"/>
              <a:gd name="T11" fmla="*/ 57 h 98"/>
              <a:gd name="T12" fmla="*/ 43 w 94"/>
              <a:gd name="T13" fmla="*/ 82 h 98"/>
              <a:gd name="T14" fmla="*/ 68 w 94"/>
              <a:gd name="T15" fmla="*/ 72 h 98"/>
              <a:gd name="T16" fmla="*/ 79 w 94"/>
              <a:gd name="T17" fmla="*/ 83 h 98"/>
              <a:gd name="T18" fmla="*/ 43 w 94"/>
              <a:gd name="T19" fmla="*/ 98 h 98"/>
              <a:gd name="T20" fmla="*/ 0 w 94"/>
              <a:gd name="T21" fmla="*/ 57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4" h="98">
                <a:moveTo>
                  <a:pt x="0" y="57"/>
                </a:moveTo>
                <a:cubicBezTo>
                  <a:pt x="0" y="27"/>
                  <a:pt x="26" y="0"/>
                  <a:pt x="57" y="0"/>
                </a:cubicBezTo>
                <a:cubicBezTo>
                  <a:pt x="75" y="0"/>
                  <a:pt x="87" y="8"/>
                  <a:pt x="94" y="20"/>
                </a:cubicBezTo>
                <a:cubicBezTo>
                  <a:pt x="80" y="30"/>
                  <a:pt x="80" y="30"/>
                  <a:pt x="80" y="30"/>
                </a:cubicBezTo>
                <a:cubicBezTo>
                  <a:pt x="75" y="21"/>
                  <a:pt x="68" y="15"/>
                  <a:pt x="55" y="15"/>
                </a:cubicBezTo>
                <a:cubicBezTo>
                  <a:pt x="35" y="15"/>
                  <a:pt x="18" y="35"/>
                  <a:pt x="18" y="57"/>
                </a:cubicBezTo>
                <a:cubicBezTo>
                  <a:pt x="18" y="72"/>
                  <a:pt x="28" y="82"/>
                  <a:pt x="43" y="82"/>
                </a:cubicBezTo>
                <a:cubicBezTo>
                  <a:pt x="54" y="82"/>
                  <a:pt x="61" y="78"/>
                  <a:pt x="68" y="72"/>
                </a:cubicBezTo>
                <a:cubicBezTo>
                  <a:pt x="79" y="83"/>
                  <a:pt x="79" y="83"/>
                  <a:pt x="79" y="83"/>
                </a:cubicBezTo>
                <a:cubicBezTo>
                  <a:pt x="70" y="91"/>
                  <a:pt x="59" y="98"/>
                  <a:pt x="43" y="98"/>
                </a:cubicBezTo>
                <a:cubicBezTo>
                  <a:pt x="19" y="98"/>
                  <a:pt x="0" y="82"/>
                  <a:pt x="0" y="57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4" name="Freeform 39">
            <a:extLst>
              <a:ext uri="{FF2B5EF4-FFF2-40B4-BE49-F238E27FC236}">
                <a16:creationId xmlns:a16="http://schemas.microsoft.com/office/drawing/2014/main" id="{9AF42975-1F8C-4A38-8DDF-8BAD4B42610E}"/>
              </a:ext>
            </a:extLst>
          </p:cNvPr>
          <p:cNvSpPr>
            <a:spLocks noEditPoints="1"/>
          </p:cNvSpPr>
          <p:nvPr/>
        </p:nvSpPr>
        <p:spPr bwMode="auto">
          <a:xfrm>
            <a:off x="4482002" y="5474780"/>
            <a:ext cx="82504" cy="181814"/>
          </a:xfrm>
          <a:custGeom>
            <a:avLst/>
            <a:gdLst>
              <a:gd name="T0" fmla="*/ 23 w 54"/>
              <a:gd name="T1" fmla="*/ 33 h 119"/>
              <a:gd name="T2" fmla="*/ 44 w 54"/>
              <a:gd name="T3" fmla="*/ 33 h 119"/>
              <a:gd name="T4" fmla="*/ 21 w 54"/>
              <a:gd name="T5" fmla="*/ 119 h 119"/>
              <a:gd name="T6" fmla="*/ 0 w 54"/>
              <a:gd name="T7" fmla="*/ 119 h 119"/>
              <a:gd name="T8" fmla="*/ 23 w 54"/>
              <a:gd name="T9" fmla="*/ 33 h 119"/>
              <a:gd name="T10" fmla="*/ 32 w 54"/>
              <a:gd name="T11" fmla="*/ 0 h 119"/>
              <a:gd name="T12" fmla="*/ 54 w 54"/>
              <a:gd name="T13" fmla="*/ 0 h 119"/>
              <a:gd name="T14" fmla="*/ 48 w 54"/>
              <a:gd name="T15" fmla="*/ 20 h 119"/>
              <a:gd name="T16" fmla="*/ 27 w 54"/>
              <a:gd name="T17" fmla="*/ 20 h 119"/>
              <a:gd name="T18" fmla="*/ 32 w 54"/>
              <a:gd name="T1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" h="119">
                <a:moveTo>
                  <a:pt x="23" y="33"/>
                </a:moveTo>
                <a:lnTo>
                  <a:pt x="44" y="33"/>
                </a:lnTo>
                <a:lnTo>
                  <a:pt x="21" y="119"/>
                </a:lnTo>
                <a:lnTo>
                  <a:pt x="0" y="119"/>
                </a:lnTo>
                <a:lnTo>
                  <a:pt x="23" y="33"/>
                </a:lnTo>
                <a:close/>
                <a:moveTo>
                  <a:pt x="32" y="0"/>
                </a:moveTo>
                <a:lnTo>
                  <a:pt x="54" y="0"/>
                </a:lnTo>
                <a:lnTo>
                  <a:pt x="48" y="20"/>
                </a:lnTo>
                <a:lnTo>
                  <a:pt x="27" y="20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5" name="Freeform 40">
            <a:extLst>
              <a:ext uri="{FF2B5EF4-FFF2-40B4-BE49-F238E27FC236}">
                <a16:creationId xmlns:a16="http://schemas.microsoft.com/office/drawing/2014/main" id="{ECEB4D6F-605E-4EBB-8344-0C4D04176627}"/>
              </a:ext>
            </a:extLst>
          </p:cNvPr>
          <p:cNvSpPr>
            <a:spLocks noEditPoints="1"/>
          </p:cNvSpPr>
          <p:nvPr/>
        </p:nvSpPr>
        <p:spPr bwMode="auto">
          <a:xfrm>
            <a:off x="4562977" y="5520615"/>
            <a:ext cx="131395" cy="139035"/>
          </a:xfrm>
          <a:custGeom>
            <a:avLst/>
            <a:gdLst>
              <a:gd name="T0" fmla="*/ 71 w 71"/>
              <a:gd name="T1" fmla="*/ 28 h 75"/>
              <a:gd name="T2" fmla="*/ 42 w 71"/>
              <a:gd name="T3" fmla="*/ 0 h 75"/>
              <a:gd name="T4" fmla="*/ 0 w 71"/>
              <a:gd name="T5" fmla="*/ 44 h 75"/>
              <a:gd name="T6" fmla="*/ 33 w 71"/>
              <a:gd name="T7" fmla="*/ 75 h 75"/>
              <a:gd name="T8" fmla="*/ 60 w 71"/>
              <a:gd name="T9" fmla="*/ 65 h 75"/>
              <a:gd name="T10" fmla="*/ 52 w 71"/>
              <a:gd name="T11" fmla="*/ 54 h 75"/>
              <a:gd name="T12" fmla="*/ 34 w 71"/>
              <a:gd name="T13" fmla="*/ 61 h 75"/>
              <a:gd name="T14" fmla="*/ 16 w 71"/>
              <a:gd name="T15" fmla="*/ 43 h 75"/>
              <a:gd name="T16" fmla="*/ 67 w 71"/>
              <a:gd name="T17" fmla="*/ 43 h 75"/>
              <a:gd name="T18" fmla="*/ 71 w 71"/>
              <a:gd name="T19" fmla="*/ 28 h 75"/>
              <a:gd name="T20" fmla="*/ 54 w 71"/>
              <a:gd name="T21" fmla="*/ 32 h 75"/>
              <a:gd name="T22" fmla="*/ 17 w 71"/>
              <a:gd name="T23" fmla="*/ 32 h 75"/>
              <a:gd name="T24" fmla="*/ 41 w 71"/>
              <a:gd name="T25" fmla="*/ 14 h 75"/>
              <a:gd name="T26" fmla="*/ 55 w 71"/>
              <a:gd name="T27" fmla="*/ 27 h 75"/>
              <a:gd name="T28" fmla="*/ 54 w 71"/>
              <a:gd name="T29" fmla="*/ 32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1" h="75">
                <a:moveTo>
                  <a:pt x="71" y="28"/>
                </a:moveTo>
                <a:cubicBezTo>
                  <a:pt x="71" y="13"/>
                  <a:pt x="60" y="0"/>
                  <a:pt x="42" y="0"/>
                </a:cubicBezTo>
                <a:cubicBezTo>
                  <a:pt x="17" y="0"/>
                  <a:pt x="0" y="22"/>
                  <a:pt x="0" y="44"/>
                </a:cubicBezTo>
                <a:cubicBezTo>
                  <a:pt x="0" y="63"/>
                  <a:pt x="13" y="75"/>
                  <a:pt x="33" y="75"/>
                </a:cubicBezTo>
                <a:cubicBezTo>
                  <a:pt x="45" y="75"/>
                  <a:pt x="53" y="70"/>
                  <a:pt x="60" y="65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9"/>
                  <a:pt x="41" y="61"/>
                  <a:pt x="34" y="61"/>
                </a:cubicBezTo>
                <a:cubicBezTo>
                  <a:pt x="22" y="61"/>
                  <a:pt x="16" y="54"/>
                  <a:pt x="16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8"/>
                  <a:pt x="71" y="33"/>
                  <a:pt x="71" y="28"/>
                </a:cubicBezTo>
                <a:close/>
                <a:moveTo>
                  <a:pt x="54" y="32"/>
                </a:moveTo>
                <a:cubicBezTo>
                  <a:pt x="17" y="32"/>
                  <a:pt x="17" y="32"/>
                  <a:pt x="17" y="32"/>
                </a:cubicBezTo>
                <a:cubicBezTo>
                  <a:pt x="21" y="22"/>
                  <a:pt x="30" y="14"/>
                  <a:pt x="41" y="14"/>
                </a:cubicBezTo>
                <a:cubicBezTo>
                  <a:pt x="51" y="14"/>
                  <a:pt x="55" y="20"/>
                  <a:pt x="55" y="27"/>
                </a:cubicBezTo>
                <a:cubicBezTo>
                  <a:pt x="55" y="29"/>
                  <a:pt x="55" y="31"/>
                  <a:pt x="54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6" name="Freeform 41">
            <a:extLst>
              <a:ext uri="{FF2B5EF4-FFF2-40B4-BE49-F238E27FC236}">
                <a16:creationId xmlns:a16="http://schemas.microsoft.com/office/drawing/2014/main" id="{665F9E09-ADB4-4513-A020-3D0F4A3190CC}"/>
              </a:ext>
            </a:extLst>
          </p:cNvPr>
          <p:cNvSpPr>
            <a:spLocks noEditPoints="1"/>
          </p:cNvSpPr>
          <p:nvPr/>
        </p:nvSpPr>
        <p:spPr bwMode="auto">
          <a:xfrm>
            <a:off x="4703539" y="5474780"/>
            <a:ext cx="154313" cy="184870"/>
          </a:xfrm>
          <a:custGeom>
            <a:avLst/>
            <a:gdLst>
              <a:gd name="T0" fmla="*/ 55 w 83"/>
              <a:gd name="T1" fmla="*/ 25 h 100"/>
              <a:gd name="T2" fmla="*/ 33 w 83"/>
              <a:gd name="T3" fmla="*/ 36 h 100"/>
              <a:gd name="T4" fmla="*/ 42 w 83"/>
              <a:gd name="T5" fmla="*/ 0 h 100"/>
              <a:gd name="T6" fmla="*/ 26 w 83"/>
              <a:gd name="T7" fmla="*/ 0 h 100"/>
              <a:gd name="T8" fmla="*/ 0 w 83"/>
              <a:gd name="T9" fmla="*/ 98 h 100"/>
              <a:gd name="T10" fmla="*/ 16 w 83"/>
              <a:gd name="T11" fmla="*/ 98 h 100"/>
              <a:gd name="T12" fmla="*/ 20 w 83"/>
              <a:gd name="T13" fmla="*/ 85 h 100"/>
              <a:gd name="T14" fmla="*/ 44 w 83"/>
              <a:gd name="T15" fmla="*/ 100 h 100"/>
              <a:gd name="T16" fmla="*/ 83 w 83"/>
              <a:gd name="T17" fmla="*/ 56 h 100"/>
              <a:gd name="T18" fmla="*/ 55 w 83"/>
              <a:gd name="T19" fmla="*/ 25 h 100"/>
              <a:gd name="T20" fmla="*/ 42 w 83"/>
              <a:gd name="T21" fmla="*/ 86 h 100"/>
              <a:gd name="T22" fmla="*/ 24 w 83"/>
              <a:gd name="T23" fmla="*/ 68 h 100"/>
              <a:gd name="T24" fmla="*/ 49 w 83"/>
              <a:gd name="T25" fmla="*/ 39 h 100"/>
              <a:gd name="T26" fmla="*/ 66 w 83"/>
              <a:gd name="T27" fmla="*/ 57 h 100"/>
              <a:gd name="T28" fmla="*/ 42 w 83"/>
              <a:gd name="T29" fmla="*/ 8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3" h="100">
                <a:moveTo>
                  <a:pt x="55" y="25"/>
                </a:moveTo>
                <a:cubicBezTo>
                  <a:pt x="46" y="25"/>
                  <a:pt x="39" y="30"/>
                  <a:pt x="33" y="36"/>
                </a:cubicBezTo>
                <a:cubicBezTo>
                  <a:pt x="42" y="0"/>
                  <a:pt x="42" y="0"/>
                  <a:pt x="42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6" y="98"/>
                  <a:pt x="16" y="98"/>
                  <a:pt x="16" y="98"/>
                </a:cubicBezTo>
                <a:cubicBezTo>
                  <a:pt x="20" y="85"/>
                  <a:pt x="20" y="85"/>
                  <a:pt x="20" y="85"/>
                </a:cubicBezTo>
                <a:cubicBezTo>
                  <a:pt x="24" y="93"/>
                  <a:pt x="31" y="100"/>
                  <a:pt x="44" y="100"/>
                </a:cubicBezTo>
                <a:cubicBezTo>
                  <a:pt x="64" y="100"/>
                  <a:pt x="83" y="81"/>
                  <a:pt x="83" y="56"/>
                </a:cubicBezTo>
                <a:cubicBezTo>
                  <a:pt x="83" y="37"/>
                  <a:pt x="71" y="25"/>
                  <a:pt x="55" y="25"/>
                </a:cubicBezTo>
                <a:close/>
                <a:moveTo>
                  <a:pt x="42" y="86"/>
                </a:moveTo>
                <a:cubicBezTo>
                  <a:pt x="31" y="86"/>
                  <a:pt x="24" y="78"/>
                  <a:pt x="24" y="68"/>
                </a:cubicBezTo>
                <a:cubicBezTo>
                  <a:pt x="24" y="52"/>
                  <a:pt x="36" y="39"/>
                  <a:pt x="49" y="39"/>
                </a:cubicBezTo>
                <a:cubicBezTo>
                  <a:pt x="59" y="39"/>
                  <a:pt x="66" y="46"/>
                  <a:pt x="66" y="57"/>
                </a:cubicBezTo>
                <a:cubicBezTo>
                  <a:pt x="66" y="73"/>
                  <a:pt x="55" y="86"/>
                  <a:pt x="42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7" name="Freeform 42">
            <a:extLst>
              <a:ext uri="{FF2B5EF4-FFF2-40B4-BE49-F238E27FC236}">
                <a16:creationId xmlns:a16="http://schemas.microsoft.com/office/drawing/2014/main" id="{7C00012B-E5F5-4629-8D13-C63A25D6D192}"/>
              </a:ext>
            </a:extLst>
          </p:cNvPr>
          <p:cNvSpPr>
            <a:spLocks noEditPoints="1"/>
          </p:cNvSpPr>
          <p:nvPr/>
        </p:nvSpPr>
        <p:spPr bwMode="auto">
          <a:xfrm>
            <a:off x="4873131" y="5474780"/>
            <a:ext cx="79448" cy="181814"/>
          </a:xfrm>
          <a:custGeom>
            <a:avLst/>
            <a:gdLst>
              <a:gd name="T0" fmla="*/ 23 w 52"/>
              <a:gd name="T1" fmla="*/ 33 h 119"/>
              <a:gd name="T2" fmla="*/ 43 w 52"/>
              <a:gd name="T3" fmla="*/ 33 h 119"/>
              <a:gd name="T4" fmla="*/ 19 w 52"/>
              <a:gd name="T5" fmla="*/ 119 h 119"/>
              <a:gd name="T6" fmla="*/ 0 w 52"/>
              <a:gd name="T7" fmla="*/ 119 h 119"/>
              <a:gd name="T8" fmla="*/ 23 w 52"/>
              <a:gd name="T9" fmla="*/ 33 h 119"/>
              <a:gd name="T10" fmla="*/ 30 w 52"/>
              <a:gd name="T11" fmla="*/ 0 h 119"/>
              <a:gd name="T12" fmla="*/ 52 w 52"/>
              <a:gd name="T13" fmla="*/ 0 h 119"/>
              <a:gd name="T14" fmla="*/ 47 w 52"/>
              <a:gd name="T15" fmla="*/ 20 h 119"/>
              <a:gd name="T16" fmla="*/ 26 w 52"/>
              <a:gd name="T17" fmla="*/ 20 h 119"/>
              <a:gd name="T18" fmla="*/ 30 w 52"/>
              <a:gd name="T1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" h="119">
                <a:moveTo>
                  <a:pt x="23" y="33"/>
                </a:moveTo>
                <a:lnTo>
                  <a:pt x="43" y="33"/>
                </a:lnTo>
                <a:lnTo>
                  <a:pt x="19" y="119"/>
                </a:lnTo>
                <a:lnTo>
                  <a:pt x="0" y="119"/>
                </a:lnTo>
                <a:lnTo>
                  <a:pt x="23" y="33"/>
                </a:lnTo>
                <a:close/>
                <a:moveTo>
                  <a:pt x="30" y="0"/>
                </a:moveTo>
                <a:lnTo>
                  <a:pt x="52" y="0"/>
                </a:lnTo>
                <a:lnTo>
                  <a:pt x="47" y="20"/>
                </a:lnTo>
                <a:lnTo>
                  <a:pt x="26" y="20"/>
                </a:lnTo>
                <a:lnTo>
                  <a:pt x="3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8" name="Freeform 43">
            <a:extLst>
              <a:ext uri="{FF2B5EF4-FFF2-40B4-BE49-F238E27FC236}">
                <a16:creationId xmlns:a16="http://schemas.microsoft.com/office/drawing/2014/main" id="{C4B35666-CF21-4E55-99D4-7468935007FA}"/>
              </a:ext>
            </a:extLst>
          </p:cNvPr>
          <p:cNvSpPr>
            <a:spLocks noEditPoints="1"/>
          </p:cNvSpPr>
          <p:nvPr/>
        </p:nvSpPr>
        <p:spPr bwMode="auto">
          <a:xfrm>
            <a:off x="4952579" y="5520615"/>
            <a:ext cx="131395" cy="139035"/>
          </a:xfrm>
          <a:custGeom>
            <a:avLst/>
            <a:gdLst>
              <a:gd name="T0" fmla="*/ 70 w 70"/>
              <a:gd name="T1" fmla="*/ 28 h 75"/>
              <a:gd name="T2" fmla="*/ 42 w 70"/>
              <a:gd name="T3" fmla="*/ 0 h 75"/>
              <a:gd name="T4" fmla="*/ 0 w 70"/>
              <a:gd name="T5" fmla="*/ 44 h 75"/>
              <a:gd name="T6" fmla="*/ 32 w 70"/>
              <a:gd name="T7" fmla="*/ 75 h 75"/>
              <a:gd name="T8" fmla="*/ 60 w 70"/>
              <a:gd name="T9" fmla="*/ 65 h 75"/>
              <a:gd name="T10" fmla="*/ 52 w 70"/>
              <a:gd name="T11" fmla="*/ 54 h 75"/>
              <a:gd name="T12" fmla="*/ 34 w 70"/>
              <a:gd name="T13" fmla="*/ 61 h 75"/>
              <a:gd name="T14" fmla="*/ 15 w 70"/>
              <a:gd name="T15" fmla="*/ 43 h 75"/>
              <a:gd name="T16" fmla="*/ 67 w 70"/>
              <a:gd name="T17" fmla="*/ 43 h 75"/>
              <a:gd name="T18" fmla="*/ 70 w 70"/>
              <a:gd name="T19" fmla="*/ 28 h 75"/>
              <a:gd name="T20" fmla="*/ 54 w 70"/>
              <a:gd name="T21" fmla="*/ 32 h 75"/>
              <a:gd name="T22" fmla="*/ 17 w 70"/>
              <a:gd name="T23" fmla="*/ 32 h 75"/>
              <a:gd name="T24" fmla="*/ 40 w 70"/>
              <a:gd name="T25" fmla="*/ 14 h 75"/>
              <a:gd name="T26" fmla="*/ 55 w 70"/>
              <a:gd name="T27" fmla="*/ 27 h 75"/>
              <a:gd name="T28" fmla="*/ 54 w 70"/>
              <a:gd name="T29" fmla="*/ 32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0" h="75">
                <a:moveTo>
                  <a:pt x="70" y="28"/>
                </a:moveTo>
                <a:cubicBezTo>
                  <a:pt x="70" y="13"/>
                  <a:pt x="60" y="0"/>
                  <a:pt x="42" y="0"/>
                </a:cubicBezTo>
                <a:cubicBezTo>
                  <a:pt x="17" y="0"/>
                  <a:pt x="0" y="22"/>
                  <a:pt x="0" y="44"/>
                </a:cubicBezTo>
                <a:cubicBezTo>
                  <a:pt x="0" y="63"/>
                  <a:pt x="12" y="75"/>
                  <a:pt x="32" y="75"/>
                </a:cubicBezTo>
                <a:cubicBezTo>
                  <a:pt x="44" y="75"/>
                  <a:pt x="53" y="70"/>
                  <a:pt x="60" y="65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9"/>
                  <a:pt x="41" y="61"/>
                  <a:pt x="34" y="61"/>
                </a:cubicBezTo>
                <a:cubicBezTo>
                  <a:pt x="22" y="61"/>
                  <a:pt x="15" y="54"/>
                  <a:pt x="15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8"/>
                  <a:pt x="70" y="33"/>
                  <a:pt x="70" y="28"/>
                </a:cubicBezTo>
                <a:close/>
                <a:moveTo>
                  <a:pt x="54" y="32"/>
                </a:moveTo>
                <a:cubicBezTo>
                  <a:pt x="17" y="32"/>
                  <a:pt x="17" y="32"/>
                  <a:pt x="17" y="32"/>
                </a:cubicBezTo>
                <a:cubicBezTo>
                  <a:pt x="21" y="22"/>
                  <a:pt x="29" y="14"/>
                  <a:pt x="40" y="14"/>
                </a:cubicBezTo>
                <a:cubicBezTo>
                  <a:pt x="50" y="14"/>
                  <a:pt x="55" y="20"/>
                  <a:pt x="55" y="27"/>
                </a:cubicBezTo>
                <a:cubicBezTo>
                  <a:pt x="55" y="29"/>
                  <a:pt x="54" y="31"/>
                  <a:pt x="54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9" name="Line 44">
            <a:extLst>
              <a:ext uri="{FF2B5EF4-FFF2-40B4-BE49-F238E27FC236}">
                <a16:creationId xmlns:a16="http://schemas.microsoft.com/office/drawing/2014/main" id="{4F6AE57C-90D8-408A-94F0-3FF4ACD28C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0724" y="4484735"/>
            <a:ext cx="826566" cy="4584"/>
          </a:xfrm>
          <a:prstGeom prst="line">
            <a:avLst/>
          </a:prstGeom>
          <a:solidFill>
            <a:schemeClr val="accent6"/>
          </a:solidFill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0" name="Freeform 45">
            <a:extLst>
              <a:ext uri="{FF2B5EF4-FFF2-40B4-BE49-F238E27FC236}">
                <a16:creationId xmlns:a16="http://schemas.microsoft.com/office/drawing/2014/main" id="{ACA6BD02-7A24-4E1C-80D7-AB8DF610C820}"/>
              </a:ext>
            </a:extLst>
          </p:cNvPr>
          <p:cNvSpPr>
            <a:spLocks/>
          </p:cNvSpPr>
          <p:nvPr/>
        </p:nvSpPr>
        <p:spPr bwMode="auto">
          <a:xfrm>
            <a:off x="3890724" y="4881975"/>
            <a:ext cx="262790" cy="175703"/>
          </a:xfrm>
          <a:custGeom>
            <a:avLst/>
            <a:gdLst>
              <a:gd name="T0" fmla="*/ 0 w 172"/>
              <a:gd name="T1" fmla="*/ 0 h 115"/>
              <a:gd name="T2" fmla="*/ 21 w 172"/>
              <a:gd name="T3" fmla="*/ 0 h 115"/>
              <a:gd name="T4" fmla="*/ 25 w 172"/>
              <a:gd name="T5" fmla="*/ 85 h 115"/>
              <a:gd name="T6" fmla="*/ 75 w 172"/>
              <a:gd name="T7" fmla="*/ 0 h 115"/>
              <a:gd name="T8" fmla="*/ 94 w 172"/>
              <a:gd name="T9" fmla="*/ 0 h 115"/>
              <a:gd name="T10" fmla="*/ 99 w 172"/>
              <a:gd name="T11" fmla="*/ 85 h 115"/>
              <a:gd name="T12" fmla="*/ 148 w 172"/>
              <a:gd name="T13" fmla="*/ 0 h 115"/>
              <a:gd name="T14" fmla="*/ 172 w 172"/>
              <a:gd name="T15" fmla="*/ 0 h 115"/>
              <a:gd name="T16" fmla="*/ 101 w 172"/>
              <a:gd name="T17" fmla="*/ 115 h 115"/>
              <a:gd name="T18" fmla="*/ 83 w 172"/>
              <a:gd name="T19" fmla="*/ 115 h 115"/>
              <a:gd name="T20" fmla="*/ 77 w 172"/>
              <a:gd name="T21" fmla="*/ 34 h 115"/>
              <a:gd name="T22" fmla="*/ 27 w 172"/>
              <a:gd name="T23" fmla="*/ 115 h 115"/>
              <a:gd name="T24" fmla="*/ 8 w 172"/>
              <a:gd name="T25" fmla="*/ 115 h 115"/>
              <a:gd name="T26" fmla="*/ 0 w 172"/>
              <a:gd name="T27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2" h="115">
                <a:moveTo>
                  <a:pt x="0" y="0"/>
                </a:moveTo>
                <a:lnTo>
                  <a:pt x="21" y="0"/>
                </a:lnTo>
                <a:lnTo>
                  <a:pt x="25" y="85"/>
                </a:lnTo>
                <a:lnTo>
                  <a:pt x="75" y="0"/>
                </a:lnTo>
                <a:lnTo>
                  <a:pt x="94" y="0"/>
                </a:lnTo>
                <a:lnTo>
                  <a:pt x="99" y="85"/>
                </a:lnTo>
                <a:lnTo>
                  <a:pt x="148" y="0"/>
                </a:lnTo>
                <a:lnTo>
                  <a:pt x="172" y="0"/>
                </a:lnTo>
                <a:lnTo>
                  <a:pt x="101" y="115"/>
                </a:lnTo>
                <a:lnTo>
                  <a:pt x="83" y="115"/>
                </a:lnTo>
                <a:lnTo>
                  <a:pt x="77" y="34"/>
                </a:lnTo>
                <a:lnTo>
                  <a:pt x="27" y="115"/>
                </a:lnTo>
                <a:lnTo>
                  <a:pt x="8" y="11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1" name="Freeform 46">
            <a:extLst>
              <a:ext uri="{FF2B5EF4-FFF2-40B4-BE49-F238E27FC236}">
                <a16:creationId xmlns:a16="http://schemas.microsoft.com/office/drawing/2014/main" id="{43E4A8B4-7C01-43BC-8454-9BF182FA6365}"/>
              </a:ext>
            </a:extLst>
          </p:cNvPr>
          <p:cNvSpPr>
            <a:spLocks/>
          </p:cNvSpPr>
          <p:nvPr/>
        </p:nvSpPr>
        <p:spPr bwMode="auto">
          <a:xfrm>
            <a:off x="4127541" y="4923226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3 w 69"/>
              <a:gd name="T11" fmla="*/ 24 h 74"/>
              <a:gd name="T12" fmla="*/ 41 w 69"/>
              <a:gd name="T13" fmla="*/ 0 h 74"/>
              <a:gd name="T14" fmla="*/ 69 w 69"/>
              <a:gd name="T15" fmla="*/ 10 h 74"/>
              <a:gd name="T16" fmla="*/ 60 w 69"/>
              <a:gd name="T17" fmla="*/ 20 h 74"/>
              <a:gd name="T18" fmla="*/ 40 w 69"/>
              <a:gd name="T19" fmla="*/ 13 h 74"/>
              <a:gd name="T20" fmla="*/ 29 w 69"/>
              <a:gd name="T21" fmla="*/ 21 h 74"/>
              <a:gd name="T22" fmla="*/ 41 w 69"/>
              <a:gd name="T23" fmla="*/ 30 h 74"/>
              <a:gd name="T24" fmla="*/ 60 w 69"/>
              <a:gd name="T25" fmla="*/ 50 h 74"/>
              <a:gd name="T26" fmla="*/ 32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7" y="59"/>
                  <a:pt x="26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3" y="34"/>
                  <a:pt x="13" y="24"/>
                </a:cubicBezTo>
                <a:cubicBezTo>
                  <a:pt x="13" y="10"/>
                  <a:pt x="24" y="0"/>
                  <a:pt x="41" y="0"/>
                </a:cubicBezTo>
                <a:cubicBezTo>
                  <a:pt x="53" y="0"/>
                  <a:pt x="63" y="5"/>
                  <a:pt x="69" y="10"/>
                </a:cubicBezTo>
                <a:cubicBezTo>
                  <a:pt x="60" y="20"/>
                  <a:pt x="60" y="20"/>
                  <a:pt x="60" y="20"/>
                </a:cubicBezTo>
                <a:cubicBezTo>
                  <a:pt x="53" y="15"/>
                  <a:pt x="47" y="13"/>
                  <a:pt x="40" y="13"/>
                </a:cubicBezTo>
                <a:cubicBezTo>
                  <a:pt x="33" y="13"/>
                  <a:pt x="29" y="16"/>
                  <a:pt x="29" y="21"/>
                </a:cubicBezTo>
                <a:cubicBezTo>
                  <a:pt x="29" y="24"/>
                  <a:pt x="32" y="27"/>
                  <a:pt x="41" y="30"/>
                </a:cubicBezTo>
                <a:cubicBezTo>
                  <a:pt x="51" y="35"/>
                  <a:pt x="60" y="40"/>
                  <a:pt x="60" y="50"/>
                </a:cubicBezTo>
                <a:cubicBezTo>
                  <a:pt x="60" y="65"/>
                  <a:pt x="48" y="74"/>
                  <a:pt x="32" y="74"/>
                </a:cubicBezTo>
                <a:cubicBezTo>
                  <a:pt x="21" y="74"/>
                  <a:pt x="8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2" name="Freeform 47">
            <a:extLst>
              <a:ext uri="{FF2B5EF4-FFF2-40B4-BE49-F238E27FC236}">
                <a16:creationId xmlns:a16="http://schemas.microsoft.com/office/drawing/2014/main" id="{85A40031-3CEF-4E26-9DC7-F15E70DE7CFB}"/>
              </a:ext>
            </a:extLst>
          </p:cNvPr>
          <p:cNvSpPr>
            <a:spLocks/>
          </p:cNvSpPr>
          <p:nvPr/>
        </p:nvSpPr>
        <p:spPr bwMode="auto">
          <a:xfrm>
            <a:off x="4249769" y="4924755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7 h 87"/>
              <a:gd name="T4" fmla="*/ 21 w 99"/>
              <a:gd name="T5" fmla="*/ 17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3 h 87"/>
              <a:gd name="T12" fmla="*/ 30 w 99"/>
              <a:gd name="T13" fmla="*/ 70 h 87"/>
              <a:gd name="T14" fmla="*/ 80 w 99"/>
              <a:gd name="T15" fmla="*/ 70 h 87"/>
              <a:gd name="T16" fmla="*/ 75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7"/>
                </a:lnTo>
                <a:lnTo>
                  <a:pt x="21" y="17"/>
                </a:lnTo>
                <a:lnTo>
                  <a:pt x="26" y="0"/>
                </a:lnTo>
                <a:lnTo>
                  <a:pt x="99" y="0"/>
                </a:lnTo>
                <a:lnTo>
                  <a:pt x="95" y="13"/>
                </a:lnTo>
                <a:lnTo>
                  <a:pt x="30" y="70"/>
                </a:lnTo>
                <a:lnTo>
                  <a:pt x="80" y="70"/>
                </a:lnTo>
                <a:lnTo>
                  <a:pt x="75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3" name="Freeform 48">
            <a:extLst>
              <a:ext uri="{FF2B5EF4-FFF2-40B4-BE49-F238E27FC236}">
                <a16:creationId xmlns:a16="http://schemas.microsoft.com/office/drawing/2014/main" id="{D1FD759A-FD3A-47C7-91D0-F6253C3A8B4A}"/>
              </a:ext>
            </a:extLst>
          </p:cNvPr>
          <p:cNvSpPr>
            <a:spLocks/>
          </p:cNvSpPr>
          <p:nvPr/>
        </p:nvSpPr>
        <p:spPr bwMode="auto">
          <a:xfrm>
            <a:off x="4381164" y="4924755"/>
            <a:ext cx="169592" cy="174175"/>
          </a:xfrm>
          <a:custGeom>
            <a:avLst/>
            <a:gdLst>
              <a:gd name="T0" fmla="*/ 0 w 91"/>
              <a:gd name="T1" fmla="*/ 89 h 94"/>
              <a:gd name="T2" fmla="*/ 9 w 91"/>
              <a:gd name="T3" fmla="*/ 77 h 94"/>
              <a:gd name="T4" fmla="*/ 18 w 91"/>
              <a:gd name="T5" fmla="*/ 80 h 94"/>
              <a:gd name="T6" fmla="*/ 30 w 91"/>
              <a:gd name="T7" fmla="*/ 72 h 94"/>
              <a:gd name="T8" fmla="*/ 20 w 91"/>
              <a:gd name="T9" fmla="*/ 0 h 94"/>
              <a:gd name="T10" fmla="*/ 36 w 91"/>
              <a:gd name="T11" fmla="*/ 0 h 94"/>
              <a:gd name="T12" fmla="*/ 42 w 91"/>
              <a:gd name="T13" fmla="*/ 53 h 94"/>
              <a:gd name="T14" fmla="*/ 74 w 91"/>
              <a:gd name="T15" fmla="*/ 0 h 94"/>
              <a:gd name="T16" fmla="*/ 91 w 91"/>
              <a:gd name="T17" fmla="*/ 0 h 94"/>
              <a:gd name="T18" fmla="*/ 45 w 91"/>
              <a:gd name="T19" fmla="*/ 74 h 94"/>
              <a:gd name="T20" fmla="*/ 16 w 91"/>
              <a:gd name="T21" fmla="*/ 94 h 94"/>
              <a:gd name="T22" fmla="*/ 0 w 91"/>
              <a:gd name="T23" fmla="*/ 89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1" h="94">
                <a:moveTo>
                  <a:pt x="0" y="89"/>
                </a:moveTo>
                <a:cubicBezTo>
                  <a:pt x="9" y="77"/>
                  <a:pt x="9" y="77"/>
                  <a:pt x="9" y="77"/>
                </a:cubicBezTo>
                <a:cubicBezTo>
                  <a:pt x="11" y="78"/>
                  <a:pt x="15" y="80"/>
                  <a:pt x="18" y="80"/>
                </a:cubicBezTo>
                <a:cubicBezTo>
                  <a:pt x="22" y="80"/>
                  <a:pt x="25" y="78"/>
                  <a:pt x="30" y="72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2" y="53"/>
                  <a:pt x="42" y="53"/>
                  <a:pt x="42" y="53"/>
                </a:cubicBezTo>
                <a:cubicBezTo>
                  <a:pt x="74" y="0"/>
                  <a:pt x="74" y="0"/>
                  <a:pt x="74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45" y="74"/>
                  <a:pt x="45" y="74"/>
                  <a:pt x="45" y="74"/>
                </a:cubicBezTo>
                <a:cubicBezTo>
                  <a:pt x="36" y="88"/>
                  <a:pt x="28" y="94"/>
                  <a:pt x="16" y="94"/>
                </a:cubicBezTo>
                <a:cubicBezTo>
                  <a:pt x="9" y="94"/>
                  <a:pt x="4" y="92"/>
                  <a:pt x="0" y="8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4" name="Freeform 49">
            <a:extLst>
              <a:ext uri="{FF2B5EF4-FFF2-40B4-BE49-F238E27FC236}">
                <a16:creationId xmlns:a16="http://schemas.microsoft.com/office/drawing/2014/main" id="{FD03E75F-7CEF-4951-8AD6-46BAECE79522}"/>
              </a:ext>
            </a:extLst>
          </p:cNvPr>
          <p:cNvSpPr>
            <a:spLocks/>
          </p:cNvSpPr>
          <p:nvPr/>
        </p:nvSpPr>
        <p:spPr bwMode="auto">
          <a:xfrm>
            <a:off x="4538532" y="4923226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3 w 69"/>
              <a:gd name="T11" fmla="*/ 24 h 74"/>
              <a:gd name="T12" fmla="*/ 41 w 69"/>
              <a:gd name="T13" fmla="*/ 0 h 74"/>
              <a:gd name="T14" fmla="*/ 69 w 69"/>
              <a:gd name="T15" fmla="*/ 10 h 74"/>
              <a:gd name="T16" fmla="*/ 59 w 69"/>
              <a:gd name="T17" fmla="*/ 20 h 74"/>
              <a:gd name="T18" fmla="*/ 40 w 69"/>
              <a:gd name="T19" fmla="*/ 13 h 74"/>
              <a:gd name="T20" fmla="*/ 29 w 69"/>
              <a:gd name="T21" fmla="*/ 21 h 74"/>
              <a:gd name="T22" fmla="*/ 40 w 69"/>
              <a:gd name="T23" fmla="*/ 30 h 74"/>
              <a:gd name="T24" fmla="*/ 60 w 69"/>
              <a:gd name="T25" fmla="*/ 50 h 74"/>
              <a:gd name="T26" fmla="*/ 31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7" y="59"/>
                  <a:pt x="25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3" y="34"/>
                  <a:pt x="13" y="24"/>
                </a:cubicBezTo>
                <a:cubicBezTo>
                  <a:pt x="13" y="10"/>
                  <a:pt x="24" y="0"/>
                  <a:pt x="41" y="0"/>
                </a:cubicBezTo>
                <a:cubicBezTo>
                  <a:pt x="52" y="0"/>
                  <a:pt x="63" y="5"/>
                  <a:pt x="69" y="10"/>
                </a:cubicBezTo>
                <a:cubicBezTo>
                  <a:pt x="59" y="20"/>
                  <a:pt x="59" y="20"/>
                  <a:pt x="59" y="20"/>
                </a:cubicBezTo>
                <a:cubicBezTo>
                  <a:pt x="53" y="15"/>
                  <a:pt x="47" y="13"/>
                  <a:pt x="40" y="13"/>
                </a:cubicBezTo>
                <a:cubicBezTo>
                  <a:pt x="33" y="13"/>
                  <a:pt x="29" y="16"/>
                  <a:pt x="29" y="21"/>
                </a:cubicBezTo>
                <a:cubicBezTo>
                  <a:pt x="29" y="24"/>
                  <a:pt x="32" y="27"/>
                  <a:pt x="40" y="30"/>
                </a:cubicBezTo>
                <a:cubicBezTo>
                  <a:pt x="51" y="35"/>
                  <a:pt x="60" y="40"/>
                  <a:pt x="60" y="50"/>
                </a:cubicBezTo>
                <a:cubicBezTo>
                  <a:pt x="60" y="65"/>
                  <a:pt x="48" y="74"/>
                  <a:pt x="31" y="74"/>
                </a:cubicBezTo>
                <a:cubicBezTo>
                  <a:pt x="21" y="74"/>
                  <a:pt x="8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5" name="Freeform 50">
            <a:extLst>
              <a:ext uri="{FF2B5EF4-FFF2-40B4-BE49-F238E27FC236}">
                <a16:creationId xmlns:a16="http://schemas.microsoft.com/office/drawing/2014/main" id="{79F88FE2-BFCF-47BD-834B-FC2D7C8D7075}"/>
              </a:ext>
            </a:extLst>
          </p:cNvPr>
          <p:cNvSpPr>
            <a:spLocks/>
          </p:cNvSpPr>
          <p:nvPr/>
        </p:nvSpPr>
        <p:spPr bwMode="auto">
          <a:xfrm>
            <a:off x="4683678" y="4889614"/>
            <a:ext cx="93199" cy="171119"/>
          </a:xfrm>
          <a:custGeom>
            <a:avLst/>
            <a:gdLst>
              <a:gd name="T0" fmla="*/ 0 w 50"/>
              <a:gd name="T1" fmla="*/ 78 h 92"/>
              <a:gd name="T2" fmla="*/ 1 w 50"/>
              <a:gd name="T3" fmla="*/ 69 h 92"/>
              <a:gd name="T4" fmla="*/ 11 w 50"/>
              <a:gd name="T5" fmla="*/ 33 h 92"/>
              <a:gd name="T6" fmla="*/ 2 w 50"/>
              <a:gd name="T7" fmla="*/ 33 h 92"/>
              <a:gd name="T8" fmla="*/ 5 w 50"/>
              <a:gd name="T9" fmla="*/ 19 h 92"/>
              <a:gd name="T10" fmla="*/ 15 w 50"/>
              <a:gd name="T11" fmla="*/ 19 h 92"/>
              <a:gd name="T12" fmla="*/ 20 w 50"/>
              <a:gd name="T13" fmla="*/ 0 h 92"/>
              <a:gd name="T14" fmla="*/ 36 w 50"/>
              <a:gd name="T15" fmla="*/ 0 h 92"/>
              <a:gd name="T16" fmla="*/ 31 w 50"/>
              <a:gd name="T17" fmla="*/ 19 h 92"/>
              <a:gd name="T18" fmla="*/ 50 w 50"/>
              <a:gd name="T19" fmla="*/ 19 h 92"/>
              <a:gd name="T20" fmla="*/ 46 w 50"/>
              <a:gd name="T21" fmla="*/ 33 h 92"/>
              <a:gd name="T22" fmla="*/ 27 w 50"/>
              <a:gd name="T23" fmla="*/ 33 h 92"/>
              <a:gd name="T24" fmla="*/ 18 w 50"/>
              <a:gd name="T25" fmla="*/ 68 h 92"/>
              <a:gd name="T26" fmla="*/ 17 w 50"/>
              <a:gd name="T27" fmla="*/ 72 h 92"/>
              <a:gd name="T28" fmla="*/ 25 w 50"/>
              <a:gd name="T29" fmla="*/ 77 h 92"/>
              <a:gd name="T30" fmla="*/ 35 w 50"/>
              <a:gd name="T31" fmla="*/ 75 h 92"/>
              <a:gd name="T32" fmla="*/ 31 w 50"/>
              <a:gd name="T33" fmla="*/ 89 h 92"/>
              <a:gd name="T34" fmla="*/ 18 w 50"/>
              <a:gd name="T35" fmla="*/ 92 h 92"/>
              <a:gd name="T36" fmla="*/ 0 w 50"/>
              <a:gd name="T37" fmla="*/ 78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0" h="92">
                <a:moveTo>
                  <a:pt x="0" y="78"/>
                </a:moveTo>
                <a:cubicBezTo>
                  <a:pt x="0" y="75"/>
                  <a:pt x="0" y="72"/>
                  <a:pt x="1" y="69"/>
                </a:cubicBezTo>
                <a:cubicBezTo>
                  <a:pt x="11" y="33"/>
                  <a:pt x="11" y="33"/>
                  <a:pt x="11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5" y="19"/>
                  <a:pt x="5" y="19"/>
                  <a:pt x="5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1" y="19"/>
                  <a:pt x="31" y="19"/>
                  <a:pt x="31" y="19"/>
                </a:cubicBezTo>
                <a:cubicBezTo>
                  <a:pt x="50" y="19"/>
                  <a:pt x="50" y="19"/>
                  <a:pt x="50" y="19"/>
                </a:cubicBezTo>
                <a:cubicBezTo>
                  <a:pt x="46" y="33"/>
                  <a:pt x="46" y="33"/>
                  <a:pt x="46" y="33"/>
                </a:cubicBezTo>
                <a:cubicBezTo>
                  <a:pt x="27" y="33"/>
                  <a:pt x="27" y="33"/>
                  <a:pt x="27" y="33"/>
                </a:cubicBezTo>
                <a:cubicBezTo>
                  <a:pt x="18" y="68"/>
                  <a:pt x="18" y="68"/>
                  <a:pt x="18" y="68"/>
                </a:cubicBezTo>
                <a:cubicBezTo>
                  <a:pt x="18" y="69"/>
                  <a:pt x="17" y="71"/>
                  <a:pt x="17" y="72"/>
                </a:cubicBezTo>
                <a:cubicBezTo>
                  <a:pt x="17" y="75"/>
                  <a:pt x="20" y="77"/>
                  <a:pt x="25" y="77"/>
                </a:cubicBezTo>
                <a:cubicBezTo>
                  <a:pt x="28" y="77"/>
                  <a:pt x="31" y="76"/>
                  <a:pt x="35" y="75"/>
                </a:cubicBezTo>
                <a:cubicBezTo>
                  <a:pt x="31" y="89"/>
                  <a:pt x="31" y="89"/>
                  <a:pt x="31" y="89"/>
                </a:cubicBezTo>
                <a:cubicBezTo>
                  <a:pt x="27" y="91"/>
                  <a:pt x="23" y="92"/>
                  <a:pt x="18" y="92"/>
                </a:cubicBezTo>
                <a:cubicBezTo>
                  <a:pt x="6" y="92"/>
                  <a:pt x="0" y="86"/>
                  <a:pt x="0" y="7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6" name="Freeform 51">
            <a:extLst>
              <a:ext uri="{FF2B5EF4-FFF2-40B4-BE49-F238E27FC236}">
                <a16:creationId xmlns:a16="http://schemas.microsoft.com/office/drawing/2014/main" id="{A11118BC-DDAA-4625-B8E5-E87338899111}"/>
              </a:ext>
            </a:extLst>
          </p:cNvPr>
          <p:cNvSpPr>
            <a:spLocks/>
          </p:cNvSpPr>
          <p:nvPr/>
        </p:nvSpPr>
        <p:spPr bwMode="auto">
          <a:xfrm>
            <a:off x="4770765" y="4874335"/>
            <a:ext cx="160425" cy="183342"/>
          </a:xfrm>
          <a:custGeom>
            <a:avLst/>
            <a:gdLst>
              <a:gd name="T0" fmla="*/ 33 w 105"/>
              <a:gd name="T1" fmla="*/ 0 h 120"/>
              <a:gd name="T2" fmla="*/ 52 w 105"/>
              <a:gd name="T3" fmla="*/ 0 h 120"/>
              <a:gd name="T4" fmla="*/ 34 w 105"/>
              <a:gd name="T5" fmla="*/ 71 h 120"/>
              <a:gd name="T6" fmla="*/ 78 w 105"/>
              <a:gd name="T7" fmla="*/ 33 h 120"/>
              <a:gd name="T8" fmla="*/ 105 w 105"/>
              <a:gd name="T9" fmla="*/ 33 h 120"/>
              <a:gd name="T10" fmla="*/ 61 w 105"/>
              <a:gd name="T11" fmla="*/ 68 h 120"/>
              <a:gd name="T12" fmla="*/ 82 w 105"/>
              <a:gd name="T13" fmla="*/ 120 h 120"/>
              <a:gd name="T14" fmla="*/ 58 w 105"/>
              <a:gd name="T15" fmla="*/ 120 h 120"/>
              <a:gd name="T16" fmla="*/ 44 w 105"/>
              <a:gd name="T17" fmla="*/ 82 h 120"/>
              <a:gd name="T18" fmla="*/ 27 w 105"/>
              <a:gd name="T19" fmla="*/ 95 h 120"/>
              <a:gd name="T20" fmla="*/ 19 w 105"/>
              <a:gd name="T21" fmla="*/ 120 h 120"/>
              <a:gd name="T22" fmla="*/ 0 w 105"/>
              <a:gd name="T23" fmla="*/ 120 h 120"/>
              <a:gd name="T24" fmla="*/ 33 w 105"/>
              <a:gd name="T25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5" h="120">
                <a:moveTo>
                  <a:pt x="33" y="0"/>
                </a:moveTo>
                <a:lnTo>
                  <a:pt x="52" y="0"/>
                </a:lnTo>
                <a:lnTo>
                  <a:pt x="34" y="71"/>
                </a:lnTo>
                <a:lnTo>
                  <a:pt x="78" y="33"/>
                </a:lnTo>
                <a:lnTo>
                  <a:pt x="105" y="33"/>
                </a:lnTo>
                <a:lnTo>
                  <a:pt x="61" y="68"/>
                </a:lnTo>
                <a:lnTo>
                  <a:pt x="82" y="120"/>
                </a:lnTo>
                <a:lnTo>
                  <a:pt x="58" y="120"/>
                </a:lnTo>
                <a:lnTo>
                  <a:pt x="44" y="82"/>
                </a:lnTo>
                <a:lnTo>
                  <a:pt x="27" y="95"/>
                </a:lnTo>
                <a:lnTo>
                  <a:pt x="19" y="120"/>
                </a:lnTo>
                <a:lnTo>
                  <a:pt x="0" y="120"/>
                </a:lnTo>
                <a:lnTo>
                  <a:pt x="3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7" name="Freeform 52">
            <a:extLst>
              <a:ext uri="{FF2B5EF4-FFF2-40B4-BE49-F238E27FC236}">
                <a16:creationId xmlns:a16="http://schemas.microsoft.com/office/drawing/2014/main" id="{B63AEB99-CB01-4B3B-877B-D9D47BF79480}"/>
              </a:ext>
            </a:extLst>
          </p:cNvPr>
          <p:cNvSpPr>
            <a:spLocks noEditPoints="1"/>
          </p:cNvSpPr>
          <p:nvPr/>
        </p:nvSpPr>
        <p:spPr bwMode="auto">
          <a:xfrm>
            <a:off x="4926605" y="4923226"/>
            <a:ext cx="140562" cy="137506"/>
          </a:xfrm>
          <a:custGeom>
            <a:avLst/>
            <a:gdLst>
              <a:gd name="T0" fmla="*/ 42 w 75"/>
              <a:gd name="T1" fmla="*/ 0 h 74"/>
              <a:gd name="T2" fmla="*/ 0 w 75"/>
              <a:gd name="T3" fmla="*/ 42 h 74"/>
              <a:gd name="T4" fmla="*/ 33 w 75"/>
              <a:gd name="T5" fmla="*/ 74 h 74"/>
              <a:gd name="T6" fmla="*/ 75 w 75"/>
              <a:gd name="T7" fmla="*/ 32 h 74"/>
              <a:gd name="T8" fmla="*/ 42 w 75"/>
              <a:gd name="T9" fmla="*/ 0 h 74"/>
              <a:gd name="T10" fmla="*/ 34 w 75"/>
              <a:gd name="T11" fmla="*/ 60 h 74"/>
              <a:gd name="T12" fmla="*/ 16 w 75"/>
              <a:gd name="T13" fmla="*/ 41 h 74"/>
              <a:gd name="T14" fmla="*/ 41 w 75"/>
              <a:gd name="T15" fmla="*/ 14 h 74"/>
              <a:gd name="T16" fmla="*/ 59 w 75"/>
              <a:gd name="T17" fmla="*/ 33 h 74"/>
              <a:gd name="T18" fmla="*/ 34 w 75"/>
              <a:gd name="T19" fmla="*/ 6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74">
                <a:moveTo>
                  <a:pt x="42" y="0"/>
                </a:moveTo>
                <a:cubicBezTo>
                  <a:pt x="19" y="0"/>
                  <a:pt x="0" y="20"/>
                  <a:pt x="0" y="42"/>
                </a:cubicBezTo>
                <a:cubicBezTo>
                  <a:pt x="0" y="60"/>
                  <a:pt x="13" y="74"/>
                  <a:pt x="33" y="74"/>
                </a:cubicBezTo>
                <a:cubicBezTo>
                  <a:pt x="56" y="74"/>
                  <a:pt x="75" y="54"/>
                  <a:pt x="75" y="32"/>
                </a:cubicBezTo>
                <a:cubicBezTo>
                  <a:pt x="75" y="14"/>
                  <a:pt x="62" y="0"/>
                  <a:pt x="42" y="0"/>
                </a:cubicBezTo>
                <a:close/>
                <a:moveTo>
                  <a:pt x="34" y="60"/>
                </a:moveTo>
                <a:cubicBezTo>
                  <a:pt x="24" y="60"/>
                  <a:pt x="16" y="53"/>
                  <a:pt x="16" y="41"/>
                </a:cubicBezTo>
                <a:cubicBezTo>
                  <a:pt x="16" y="28"/>
                  <a:pt x="27" y="14"/>
                  <a:pt x="41" y="14"/>
                </a:cubicBezTo>
                <a:cubicBezTo>
                  <a:pt x="51" y="14"/>
                  <a:pt x="59" y="21"/>
                  <a:pt x="59" y="33"/>
                </a:cubicBezTo>
                <a:cubicBezTo>
                  <a:pt x="59" y="46"/>
                  <a:pt x="48" y="60"/>
                  <a:pt x="34" y="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7CD3FF5-43D2-4051-85A4-3D89E1DEAFBE}"/>
              </a:ext>
            </a:extLst>
          </p:cNvPr>
          <p:cNvSpPr/>
          <p:nvPr/>
        </p:nvSpPr>
        <p:spPr>
          <a:xfrm>
            <a:off x="272562" y="6330462"/>
            <a:ext cx="2734407" cy="413238"/>
          </a:xfrm>
          <a:prstGeom prst="rect">
            <a:avLst/>
          </a:prstGeom>
          <a:solidFill>
            <a:srgbClr val="535459"/>
          </a:solidFill>
          <a:ln>
            <a:solidFill>
              <a:srgbClr val="535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13114917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ylko tytuł">
    <p:bg>
      <p:bgPr>
        <a:solidFill>
          <a:srgbClr val="535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KLADKA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38655" y="1265464"/>
            <a:ext cx="4314691" cy="432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7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tationery Mockup - Free Version_ECH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3EAB06-D45C-448A-AF41-A5744F051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9126"/>
            <a:ext cx="7675179" cy="587110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2657F2-DDDA-4A9C-A413-0E605EFE2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899916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F9C159-484F-4B28-B678-9C74FB1CB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D5BCA71-3798-44E3-B149-2EB65AD96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8482151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C39578-BBB2-428B-B89B-01F2A367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46AA38-AD82-4509-8D0F-7DEBD4BEB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682762-AD94-42A8-8D63-7E6E2D6DC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528279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C39578-BBB2-428B-B89B-01F2A367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46AA38-AD82-4509-8D0F-7DEBD4BEB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682762-AD94-42A8-8D63-7E6E2D6DC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9706098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FAF630-1673-4486-A4A2-C0725B61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5ABFF2-E566-4DC7-87A6-CF772EE5B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D1ECB81-6DAA-4C22-8775-0A8C632BF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E4A200C-6A41-470B-8349-5AFEF9D75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999D608-8441-4C54-98E0-F53C8D497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55904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664123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825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79171F-28EC-4616-9D8C-AAEAEB3F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A54B59-E44C-4045-B7CA-6F553CD1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1C00C1-45E9-43D7-BBA5-5ECA38CD3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084000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BB466E-9827-46B9-AD47-57881D17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C8E960-538D-41D6-95E7-206908F13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8270118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87BCDA-47AF-4426-B127-93EDB4CEF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C01C3B9-2F55-4622-AA4F-799992AFC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6474314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0516850-10C3-4A7A-AB78-A9AAB7169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C80CA4A-C9E9-42B8-BFC8-CC2F95B2D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869943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kładka 1">
    <p:bg>
      <p:bgPr>
        <a:solidFill>
          <a:srgbClr val="535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upa 157">
            <a:extLst>
              <a:ext uri="{FF2B5EF4-FFF2-40B4-BE49-F238E27FC236}">
                <a16:creationId xmlns:a16="http://schemas.microsoft.com/office/drawing/2014/main" id="{63632885-181F-4289-90FE-39E48957F0B3}"/>
              </a:ext>
            </a:extLst>
          </p:cNvPr>
          <p:cNvGrpSpPr/>
          <p:nvPr/>
        </p:nvGrpSpPr>
        <p:grpSpPr>
          <a:xfrm>
            <a:off x="6057213" y="1314450"/>
            <a:ext cx="2180239" cy="4342143"/>
            <a:chOff x="6057213" y="1314450"/>
            <a:chExt cx="2180239" cy="4342143"/>
          </a:xfrm>
          <a:solidFill>
            <a:srgbClr val="A6A7A8"/>
          </a:solidFill>
        </p:grpSpPr>
        <p:sp>
          <p:nvSpPr>
            <p:cNvPr id="110" name="Freeform 5">
              <a:extLst>
                <a:ext uri="{FF2B5EF4-FFF2-40B4-BE49-F238E27FC236}">
                  <a16:creationId xmlns:a16="http://schemas.microsoft.com/office/drawing/2014/main" id="{ECACC924-2721-4665-BBA5-2039E5838E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871327"/>
              <a:ext cx="634057" cy="1231445"/>
            </a:xfrm>
            <a:custGeom>
              <a:avLst/>
              <a:gdLst>
                <a:gd name="T0" fmla="*/ 341 w 341"/>
                <a:gd name="T1" fmla="*/ 332 h 665"/>
                <a:gd name="T2" fmla="*/ 0 w 341"/>
                <a:gd name="T3" fmla="*/ 0 h 665"/>
                <a:gd name="T4" fmla="*/ 0 w 341"/>
                <a:gd name="T5" fmla="*/ 79 h 665"/>
                <a:gd name="T6" fmla="*/ 258 w 341"/>
                <a:gd name="T7" fmla="*/ 332 h 665"/>
                <a:gd name="T8" fmla="*/ 0 w 341"/>
                <a:gd name="T9" fmla="*/ 586 h 665"/>
                <a:gd name="T10" fmla="*/ 0 w 341"/>
                <a:gd name="T11" fmla="*/ 665 h 665"/>
                <a:gd name="T12" fmla="*/ 341 w 341"/>
                <a:gd name="T13" fmla="*/ 332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1" h="665">
                  <a:moveTo>
                    <a:pt x="341" y="332"/>
                  </a:moveTo>
                  <a:cubicBezTo>
                    <a:pt x="341" y="148"/>
                    <a:pt x="188" y="0"/>
                    <a:pt x="0" y="0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42" y="79"/>
                    <a:pt x="258" y="192"/>
                    <a:pt x="258" y="332"/>
                  </a:cubicBezTo>
                  <a:cubicBezTo>
                    <a:pt x="258" y="472"/>
                    <a:pt x="142" y="586"/>
                    <a:pt x="0" y="586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188" y="665"/>
                    <a:pt x="341" y="516"/>
                    <a:pt x="341" y="3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1" name="Freeform 6">
              <a:extLst>
                <a:ext uri="{FF2B5EF4-FFF2-40B4-BE49-F238E27FC236}">
                  <a16:creationId xmlns:a16="http://schemas.microsoft.com/office/drawing/2014/main" id="{90770D6E-6F31-4DF8-AB5B-DB088A7988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559646"/>
              <a:ext cx="942683" cy="1853280"/>
            </a:xfrm>
            <a:custGeom>
              <a:avLst/>
              <a:gdLst>
                <a:gd name="T0" fmla="*/ 507 w 507"/>
                <a:gd name="T1" fmla="*/ 500 h 1001"/>
                <a:gd name="T2" fmla="*/ 0 w 507"/>
                <a:gd name="T3" fmla="*/ 0 h 1001"/>
                <a:gd name="T4" fmla="*/ 0 w 507"/>
                <a:gd name="T5" fmla="*/ 80 h 1001"/>
                <a:gd name="T6" fmla="*/ 424 w 507"/>
                <a:gd name="T7" fmla="*/ 500 h 1001"/>
                <a:gd name="T8" fmla="*/ 0 w 507"/>
                <a:gd name="T9" fmla="*/ 921 h 1001"/>
                <a:gd name="T10" fmla="*/ 0 w 507"/>
                <a:gd name="T11" fmla="*/ 1001 h 1001"/>
                <a:gd name="T12" fmla="*/ 507 w 507"/>
                <a:gd name="T13" fmla="*/ 50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7" h="1001">
                  <a:moveTo>
                    <a:pt x="507" y="500"/>
                  </a:moveTo>
                  <a:cubicBezTo>
                    <a:pt x="507" y="224"/>
                    <a:pt x="280" y="0"/>
                    <a:pt x="0" y="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234" y="80"/>
                    <a:pt x="424" y="268"/>
                    <a:pt x="424" y="500"/>
                  </a:cubicBezTo>
                  <a:cubicBezTo>
                    <a:pt x="424" y="732"/>
                    <a:pt x="234" y="921"/>
                    <a:pt x="0" y="921"/>
                  </a:cubicBezTo>
                  <a:cubicBezTo>
                    <a:pt x="0" y="1001"/>
                    <a:pt x="0" y="1001"/>
                    <a:pt x="0" y="1001"/>
                  </a:cubicBezTo>
                  <a:cubicBezTo>
                    <a:pt x="280" y="1001"/>
                    <a:pt x="507" y="777"/>
                    <a:pt x="507" y="50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2" name="Freeform 7">
              <a:extLst>
                <a:ext uri="{FF2B5EF4-FFF2-40B4-BE49-F238E27FC236}">
                  <a16:creationId xmlns:a16="http://schemas.microsoft.com/office/drawing/2014/main" id="{325323FF-79DF-4D23-B851-10BC2EF72D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247965"/>
              <a:ext cx="1251308" cy="2476642"/>
            </a:xfrm>
            <a:custGeom>
              <a:avLst/>
              <a:gdLst>
                <a:gd name="T0" fmla="*/ 673 w 673"/>
                <a:gd name="T1" fmla="*/ 668 h 1337"/>
                <a:gd name="T2" fmla="*/ 0 w 673"/>
                <a:gd name="T3" fmla="*/ 0 h 1337"/>
                <a:gd name="T4" fmla="*/ 0 w 673"/>
                <a:gd name="T5" fmla="*/ 81 h 1337"/>
                <a:gd name="T6" fmla="*/ 590 w 673"/>
                <a:gd name="T7" fmla="*/ 668 h 1337"/>
                <a:gd name="T8" fmla="*/ 0 w 673"/>
                <a:gd name="T9" fmla="*/ 1256 h 1337"/>
                <a:gd name="T10" fmla="*/ 0 w 673"/>
                <a:gd name="T11" fmla="*/ 1337 h 1337"/>
                <a:gd name="T12" fmla="*/ 673 w 673"/>
                <a:gd name="T13" fmla="*/ 668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3" h="1337">
                  <a:moveTo>
                    <a:pt x="673" y="668"/>
                  </a:moveTo>
                  <a:cubicBezTo>
                    <a:pt x="673" y="299"/>
                    <a:pt x="372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26" y="81"/>
                    <a:pt x="590" y="344"/>
                    <a:pt x="590" y="668"/>
                  </a:cubicBezTo>
                  <a:cubicBezTo>
                    <a:pt x="590" y="993"/>
                    <a:pt x="326" y="1256"/>
                    <a:pt x="0" y="1256"/>
                  </a:cubicBezTo>
                  <a:cubicBezTo>
                    <a:pt x="0" y="1337"/>
                    <a:pt x="0" y="1337"/>
                    <a:pt x="0" y="1337"/>
                  </a:cubicBezTo>
                  <a:cubicBezTo>
                    <a:pt x="372" y="1337"/>
                    <a:pt x="673" y="1037"/>
                    <a:pt x="673" y="6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3" name="Freeform 8">
              <a:extLst>
                <a:ext uri="{FF2B5EF4-FFF2-40B4-BE49-F238E27FC236}">
                  <a16:creationId xmlns:a16="http://schemas.microsoft.com/office/drawing/2014/main" id="{AA2763F7-F517-4697-9B06-736AE2192E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937812"/>
              <a:ext cx="1559933" cy="3096948"/>
            </a:xfrm>
            <a:custGeom>
              <a:avLst/>
              <a:gdLst>
                <a:gd name="T0" fmla="*/ 839 w 839"/>
                <a:gd name="T1" fmla="*/ 836 h 1672"/>
                <a:gd name="T2" fmla="*/ 0 w 839"/>
                <a:gd name="T3" fmla="*/ 0 h 1672"/>
                <a:gd name="T4" fmla="*/ 0 w 839"/>
                <a:gd name="T5" fmla="*/ 81 h 1672"/>
                <a:gd name="T6" fmla="*/ 756 w 839"/>
                <a:gd name="T7" fmla="*/ 836 h 1672"/>
                <a:gd name="T8" fmla="*/ 0 w 839"/>
                <a:gd name="T9" fmla="*/ 1591 h 1672"/>
                <a:gd name="T10" fmla="*/ 0 w 839"/>
                <a:gd name="T11" fmla="*/ 1672 h 1672"/>
                <a:gd name="T12" fmla="*/ 839 w 839"/>
                <a:gd name="T13" fmla="*/ 836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9" h="1672">
                  <a:moveTo>
                    <a:pt x="839" y="836"/>
                  </a:moveTo>
                  <a:cubicBezTo>
                    <a:pt x="839" y="374"/>
                    <a:pt x="464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418" y="81"/>
                    <a:pt x="756" y="419"/>
                    <a:pt x="756" y="836"/>
                  </a:cubicBezTo>
                  <a:cubicBezTo>
                    <a:pt x="756" y="1253"/>
                    <a:pt x="418" y="1591"/>
                    <a:pt x="0" y="1591"/>
                  </a:cubicBezTo>
                  <a:cubicBezTo>
                    <a:pt x="0" y="1672"/>
                    <a:pt x="0" y="1672"/>
                    <a:pt x="0" y="1672"/>
                  </a:cubicBezTo>
                  <a:cubicBezTo>
                    <a:pt x="464" y="1672"/>
                    <a:pt x="839" y="1298"/>
                    <a:pt x="839" y="83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4" name="Freeform 9">
              <a:extLst>
                <a:ext uri="{FF2B5EF4-FFF2-40B4-BE49-F238E27FC236}">
                  <a16:creationId xmlns:a16="http://schemas.microsoft.com/office/drawing/2014/main" id="{7A91D2E4-E62E-425A-842D-85176B6BB7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626131"/>
              <a:ext cx="1871614" cy="3718781"/>
            </a:xfrm>
            <a:custGeom>
              <a:avLst/>
              <a:gdLst>
                <a:gd name="T0" fmla="*/ 1006 w 1006"/>
                <a:gd name="T1" fmla="*/ 1004 h 2008"/>
                <a:gd name="T2" fmla="*/ 0 w 1006"/>
                <a:gd name="T3" fmla="*/ 0 h 2008"/>
                <a:gd name="T4" fmla="*/ 0 w 1006"/>
                <a:gd name="T5" fmla="*/ 82 h 2008"/>
                <a:gd name="T6" fmla="*/ 922 w 1006"/>
                <a:gd name="T7" fmla="*/ 1004 h 2008"/>
                <a:gd name="T8" fmla="*/ 0 w 1006"/>
                <a:gd name="T9" fmla="*/ 1926 h 2008"/>
                <a:gd name="T10" fmla="*/ 0 w 1006"/>
                <a:gd name="T11" fmla="*/ 2008 h 2008"/>
                <a:gd name="T12" fmla="*/ 1006 w 1006"/>
                <a:gd name="T13" fmla="*/ 1004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6" h="2008">
                  <a:moveTo>
                    <a:pt x="1006" y="1004"/>
                  </a:moveTo>
                  <a:cubicBezTo>
                    <a:pt x="1006" y="450"/>
                    <a:pt x="555" y="0"/>
                    <a:pt x="0" y="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509" y="82"/>
                    <a:pt x="922" y="495"/>
                    <a:pt x="922" y="1004"/>
                  </a:cubicBezTo>
                  <a:cubicBezTo>
                    <a:pt x="922" y="1513"/>
                    <a:pt x="509" y="1926"/>
                    <a:pt x="0" y="1926"/>
                  </a:cubicBezTo>
                  <a:cubicBezTo>
                    <a:pt x="0" y="2008"/>
                    <a:pt x="0" y="2008"/>
                    <a:pt x="0" y="2008"/>
                  </a:cubicBezTo>
                  <a:cubicBezTo>
                    <a:pt x="555" y="2008"/>
                    <a:pt x="1006" y="1559"/>
                    <a:pt x="1006" y="100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5" name="Freeform 10">
              <a:extLst>
                <a:ext uri="{FF2B5EF4-FFF2-40B4-BE49-F238E27FC236}">
                  <a16:creationId xmlns:a16="http://schemas.microsoft.com/office/drawing/2014/main" id="{0D09E2C6-ECC1-41A7-B5EA-4807B16D33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314450"/>
              <a:ext cx="2180239" cy="4342143"/>
            </a:xfrm>
            <a:custGeom>
              <a:avLst/>
              <a:gdLst>
                <a:gd name="T0" fmla="*/ 0 w 1172"/>
                <a:gd name="T1" fmla="*/ 0 h 2344"/>
                <a:gd name="T2" fmla="*/ 0 w 1172"/>
                <a:gd name="T3" fmla="*/ 83 h 2344"/>
                <a:gd name="T4" fmla="*/ 1089 w 1172"/>
                <a:gd name="T5" fmla="*/ 1172 h 2344"/>
                <a:gd name="T6" fmla="*/ 0 w 1172"/>
                <a:gd name="T7" fmla="*/ 2261 h 2344"/>
                <a:gd name="T8" fmla="*/ 0 w 1172"/>
                <a:gd name="T9" fmla="*/ 2344 h 2344"/>
                <a:gd name="T10" fmla="*/ 1172 w 1172"/>
                <a:gd name="T11" fmla="*/ 1172 h 2344"/>
                <a:gd name="T12" fmla="*/ 0 w 1172"/>
                <a:gd name="T13" fmla="*/ 0 h 2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2" h="2344">
                  <a:moveTo>
                    <a:pt x="0" y="0"/>
                  </a:moveTo>
                  <a:cubicBezTo>
                    <a:pt x="0" y="83"/>
                    <a:pt x="0" y="83"/>
                    <a:pt x="0" y="83"/>
                  </a:cubicBezTo>
                  <a:cubicBezTo>
                    <a:pt x="601" y="83"/>
                    <a:pt x="1089" y="571"/>
                    <a:pt x="1089" y="1172"/>
                  </a:cubicBezTo>
                  <a:cubicBezTo>
                    <a:pt x="1089" y="1774"/>
                    <a:pt x="601" y="2261"/>
                    <a:pt x="0" y="2261"/>
                  </a:cubicBezTo>
                  <a:cubicBezTo>
                    <a:pt x="0" y="2344"/>
                    <a:pt x="0" y="2344"/>
                    <a:pt x="0" y="2344"/>
                  </a:cubicBezTo>
                  <a:cubicBezTo>
                    <a:pt x="647" y="2344"/>
                    <a:pt x="1172" y="1819"/>
                    <a:pt x="1172" y="1172"/>
                  </a:cubicBezTo>
                  <a:cubicBezTo>
                    <a:pt x="1172" y="525"/>
                    <a:pt x="647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16" name="Freeform 11">
            <a:extLst>
              <a:ext uri="{FF2B5EF4-FFF2-40B4-BE49-F238E27FC236}">
                <a16:creationId xmlns:a16="http://schemas.microsoft.com/office/drawing/2014/main" id="{CC666FDF-3235-4FC6-81BA-51EBA8E29962}"/>
              </a:ext>
            </a:extLst>
          </p:cNvPr>
          <p:cNvSpPr>
            <a:spLocks/>
          </p:cNvSpPr>
          <p:nvPr/>
        </p:nvSpPr>
        <p:spPr bwMode="auto">
          <a:xfrm>
            <a:off x="3986979" y="3914847"/>
            <a:ext cx="168063" cy="177230"/>
          </a:xfrm>
          <a:custGeom>
            <a:avLst/>
            <a:gdLst>
              <a:gd name="T0" fmla="*/ 48 w 90"/>
              <a:gd name="T1" fmla="*/ 0 h 95"/>
              <a:gd name="T2" fmla="*/ 14 w 90"/>
              <a:gd name="T3" fmla="*/ 14 h 95"/>
              <a:gd name="T4" fmla="*/ 14 w 90"/>
              <a:gd name="T5" fmla="*/ 3 h 95"/>
              <a:gd name="T6" fmla="*/ 0 w 90"/>
              <a:gd name="T7" fmla="*/ 3 h 95"/>
              <a:gd name="T8" fmla="*/ 0 w 90"/>
              <a:gd name="T9" fmla="*/ 95 h 95"/>
              <a:gd name="T10" fmla="*/ 14 w 90"/>
              <a:gd name="T11" fmla="*/ 95 h 95"/>
              <a:gd name="T12" fmla="*/ 14 w 90"/>
              <a:gd name="T13" fmla="*/ 41 h 95"/>
              <a:gd name="T14" fmla="*/ 48 w 90"/>
              <a:gd name="T15" fmla="*/ 13 h 95"/>
              <a:gd name="T16" fmla="*/ 76 w 90"/>
              <a:gd name="T17" fmla="*/ 41 h 95"/>
              <a:gd name="T18" fmla="*/ 76 w 90"/>
              <a:gd name="T19" fmla="*/ 95 h 95"/>
              <a:gd name="T20" fmla="*/ 90 w 90"/>
              <a:gd name="T21" fmla="*/ 95 h 95"/>
              <a:gd name="T22" fmla="*/ 90 w 90"/>
              <a:gd name="T23" fmla="*/ 35 h 95"/>
              <a:gd name="T24" fmla="*/ 48 w 90"/>
              <a:gd name="T2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95">
                <a:moveTo>
                  <a:pt x="48" y="0"/>
                </a:moveTo>
                <a:cubicBezTo>
                  <a:pt x="25" y="0"/>
                  <a:pt x="15" y="13"/>
                  <a:pt x="14" y="14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3" y="13"/>
                  <a:pt x="48" y="13"/>
                </a:cubicBezTo>
                <a:cubicBezTo>
                  <a:pt x="73" y="13"/>
                  <a:pt x="76" y="27"/>
                  <a:pt x="76" y="41"/>
                </a:cubicBezTo>
                <a:cubicBezTo>
                  <a:pt x="76" y="95"/>
                  <a:pt x="76" y="95"/>
                  <a:pt x="76" y="95"/>
                </a:cubicBezTo>
                <a:cubicBezTo>
                  <a:pt x="90" y="95"/>
                  <a:pt x="90" y="95"/>
                  <a:pt x="90" y="95"/>
                </a:cubicBezTo>
                <a:cubicBezTo>
                  <a:pt x="90" y="35"/>
                  <a:pt x="90" y="35"/>
                  <a:pt x="90" y="35"/>
                </a:cubicBezTo>
                <a:cubicBezTo>
                  <a:pt x="90" y="29"/>
                  <a:pt x="89" y="0"/>
                  <a:pt x="4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7" name="Freeform 12">
            <a:extLst>
              <a:ext uri="{FF2B5EF4-FFF2-40B4-BE49-F238E27FC236}">
                <a16:creationId xmlns:a16="http://schemas.microsoft.com/office/drawing/2014/main" id="{2C143DB9-32C6-4E0E-94D1-E6A32539A624}"/>
              </a:ext>
            </a:extLst>
          </p:cNvPr>
          <p:cNvSpPr>
            <a:spLocks/>
          </p:cNvSpPr>
          <p:nvPr/>
        </p:nvSpPr>
        <p:spPr bwMode="auto">
          <a:xfrm>
            <a:off x="4193238" y="3920958"/>
            <a:ext cx="190981" cy="171119"/>
          </a:xfrm>
          <a:custGeom>
            <a:avLst/>
            <a:gdLst>
              <a:gd name="T0" fmla="*/ 63 w 125"/>
              <a:gd name="T1" fmla="*/ 90 h 112"/>
              <a:gd name="T2" fmla="*/ 19 w 125"/>
              <a:gd name="T3" fmla="*/ 0 h 112"/>
              <a:gd name="T4" fmla="*/ 0 w 125"/>
              <a:gd name="T5" fmla="*/ 0 h 112"/>
              <a:gd name="T6" fmla="*/ 55 w 125"/>
              <a:gd name="T7" fmla="*/ 112 h 112"/>
              <a:gd name="T8" fmla="*/ 70 w 125"/>
              <a:gd name="T9" fmla="*/ 112 h 112"/>
              <a:gd name="T10" fmla="*/ 125 w 125"/>
              <a:gd name="T11" fmla="*/ 0 h 112"/>
              <a:gd name="T12" fmla="*/ 106 w 125"/>
              <a:gd name="T13" fmla="*/ 0 h 112"/>
              <a:gd name="T14" fmla="*/ 63 w 125"/>
              <a:gd name="T15" fmla="*/ 9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5" h="112">
                <a:moveTo>
                  <a:pt x="63" y="90"/>
                </a:moveTo>
                <a:lnTo>
                  <a:pt x="19" y="0"/>
                </a:lnTo>
                <a:lnTo>
                  <a:pt x="0" y="0"/>
                </a:lnTo>
                <a:lnTo>
                  <a:pt x="55" y="112"/>
                </a:lnTo>
                <a:lnTo>
                  <a:pt x="70" y="112"/>
                </a:lnTo>
                <a:lnTo>
                  <a:pt x="125" y="0"/>
                </a:lnTo>
                <a:lnTo>
                  <a:pt x="106" y="0"/>
                </a:lnTo>
                <a:lnTo>
                  <a:pt x="63" y="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8" name="Freeform 13">
            <a:extLst>
              <a:ext uri="{FF2B5EF4-FFF2-40B4-BE49-F238E27FC236}">
                <a16:creationId xmlns:a16="http://schemas.microsoft.com/office/drawing/2014/main" id="{F71D16E5-D1BF-4A85-A5AB-9427D4E81410}"/>
              </a:ext>
            </a:extLst>
          </p:cNvPr>
          <p:cNvSpPr>
            <a:spLocks noEditPoints="1"/>
          </p:cNvSpPr>
          <p:nvPr/>
        </p:nvSpPr>
        <p:spPr bwMode="auto">
          <a:xfrm>
            <a:off x="4413248" y="3913320"/>
            <a:ext cx="195565" cy="184870"/>
          </a:xfrm>
          <a:custGeom>
            <a:avLst/>
            <a:gdLst>
              <a:gd name="T0" fmla="*/ 81 w 105"/>
              <a:gd name="T1" fmla="*/ 9 h 100"/>
              <a:gd name="T2" fmla="*/ 51 w 105"/>
              <a:gd name="T3" fmla="*/ 1 h 100"/>
              <a:gd name="T4" fmla="*/ 1 w 105"/>
              <a:gd name="T5" fmla="*/ 49 h 100"/>
              <a:gd name="T6" fmla="*/ 51 w 105"/>
              <a:gd name="T7" fmla="*/ 99 h 100"/>
              <a:gd name="T8" fmla="*/ 100 w 105"/>
              <a:gd name="T9" fmla="*/ 65 h 100"/>
              <a:gd name="T10" fmla="*/ 86 w 105"/>
              <a:gd name="T11" fmla="*/ 65 h 100"/>
              <a:gd name="T12" fmla="*/ 51 w 105"/>
              <a:gd name="T13" fmla="*/ 86 h 100"/>
              <a:gd name="T14" fmla="*/ 15 w 105"/>
              <a:gd name="T15" fmla="*/ 55 h 100"/>
              <a:gd name="T16" fmla="*/ 103 w 105"/>
              <a:gd name="T17" fmla="*/ 55 h 100"/>
              <a:gd name="T18" fmla="*/ 81 w 105"/>
              <a:gd name="T19" fmla="*/ 9 h 100"/>
              <a:gd name="T20" fmla="*/ 16 w 105"/>
              <a:gd name="T21" fmla="*/ 42 h 100"/>
              <a:gd name="T22" fmla="*/ 51 w 105"/>
              <a:gd name="T23" fmla="*/ 14 h 100"/>
              <a:gd name="T24" fmla="*/ 87 w 105"/>
              <a:gd name="T25" fmla="*/ 42 h 100"/>
              <a:gd name="T26" fmla="*/ 16 w 105"/>
              <a:gd name="T27" fmla="*/ 4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5" h="100">
                <a:moveTo>
                  <a:pt x="81" y="9"/>
                </a:moveTo>
                <a:cubicBezTo>
                  <a:pt x="74" y="5"/>
                  <a:pt x="65" y="1"/>
                  <a:pt x="51" y="1"/>
                </a:cubicBezTo>
                <a:cubicBezTo>
                  <a:pt x="51" y="1"/>
                  <a:pt x="4" y="0"/>
                  <a:pt x="1" y="49"/>
                </a:cubicBezTo>
                <a:cubicBezTo>
                  <a:pt x="0" y="69"/>
                  <a:pt x="10" y="98"/>
                  <a:pt x="51" y="99"/>
                </a:cubicBezTo>
                <a:cubicBezTo>
                  <a:pt x="90" y="100"/>
                  <a:pt x="99" y="70"/>
                  <a:pt x="100" y="65"/>
                </a:cubicBezTo>
                <a:cubicBezTo>
                  <a:pt x="86" y="65"/>
                  <a:pt x="86" y="65"/>
                  <a:pt x="86" y="65"/>
                </a:cubicBezTo>
                <a:cubicBezTo>
                  <a:pt x="86" y="65"/>
                  <a:pt x="80" y="87"/>
                  <a:pt x="51" y="86"/>
                </a:cubicBezTo>
                <a:cubicBezTo>
                  <a:pt x="37" y="86"/>
                  <a:pt x="18" y="79"/>
                  <a:pt x="15" y="55"/>
                </a:cubicBezTo>
                <a:cubicBezTo>
                  <a:pt x="103" y="55"/>
                  <a:pt x="103" y="55"/>
                  <a:pt x="103" y="55"/>
                </a:cubicBezTo>
                <a:cubicBezTo>
                  <a:pt x="103" y="55"/>
                  <a:pt x="105" y="25"/>
                  <a:pt x="81" y="9"/>
                </a:cubicBezTo>
                <a:close/>
                <a:moveTo>
                  <a:pt x="16" y="42"/>
                </a:moveTo>
                <a:cubicBezTo>
                  <a:pt x="16" y="42"/>
                  <a:pt x="19" y="15"/>
                  <a:pt x="51" y="14"/>
                </a:cubicBezTo>
                <a:cubicBezTo>
                  <a:pt x="83" y="14"/>
                  <a:pt x="87" y="42"/>
                  <a:pt x="87" y="42"/>
                </a:cubicBezTo>
                <a:lnTo>
                  <a:pt x="16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9" name="Freeform 14">
            <a:extLst>
              <a:ext uri="{FF2B5EF4-FFF2-40B4-BE49-F238E27FC236}">
                <a16:creationId xmlns:a16="http://schemas.microsoft.com/office/drawing/2014/main" id="{878FCD6E-97A6-4B8E-B249-27B0BAB27376}"/>
              </a:ext>
            </a:extLst>
          </p:cNvPr>
          <p:cNvSpPr>
            <a:spLocks/>
          </p:cNvSpPr>
          <p:nvPr/>
        </p:nvSpPr>
        <p:spPr bwMode="auto">
          <a:xfrm>
            <a:off x="5083974" y="3179953"/>
            <a:ext cx="557665" cy="611139"/>
          </a:xfrm>
          <a:custGeom>
            <a:avLst/>
            <a:gdLst>
              <a:gd name="T0" fmla="*/ 106 w 365"/>
              <a:gd name="T1" fmla="*/ 245 h 400"/>
              <a:gd name="T2" fmla="*/ 259 w 365"/>
              <a:gd name="T3" fmla="*/ 245 h 400"/>
              <a:gd name="T4" fmla="*/ 259 w 365"/>
              <a:gd name="T5" fmla="*/ 400 h 400"/>
              <a:gd name="T6" fmla="*/ 365 w 365"/>
              <a:gd name="T7" fmla="*/ 400 h 400"/>
              <a:gd name="T8" fmla="*/ 365 w 365"/>
              <a:gd name="T9" fmla="*/ 0 h 400"/>
              <a:gd name="T10" fmla="*/ 259 w 365"/>
              <a:gd name="T11" fmla="*/ 0 h 400"/>
              <a:gd name="T12" fmla="*/ 259 w 365"/>
              <a:gd name="T13" fmla="*/ 152 h 400"/>
              <a:gd name="T14" fmla="*/ 106 w 365"/>
              <a:gd name="T15" fmla="*/ 152 h 400"/>
              <a:gd name="T16" fmla="*/ 106 w 365"/>
              <a:gd name="T17" fmla="*/ 0 h 400"/>
              <a:gd name="T18" fmla="*/ 0 w 365"/>
              <a:gd name="T19" fmla="*/ 0 h 400"/>
              <a:gd name="T20" fmla="*/ 0 w 365"/>
              <a:gd name="T21" fmla="*/ 400 h 400"/>
              <a:gd name="T22" fmla="*/ 106 w 365"/>
              <a:gd name="T23" fmla="*/ 400 h 400"/>
              <a:gd name="T24" fmla="*/ 106 w 365"/>
              <a:gd name="T25" fmla="*/ 245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65" h="400">
                <a:moveTo>
                  <a:pt x="106" y="245"/>
                </a:moveTo>
                <a:lnTo>
                  <a:pt x="259" y="245"/>
                </a:lnTo>
                <a:lnTo>
                  <a:pt x="259" y="400"/>
                </a:lnTo>
                <a:lnTo>
                  <a:pt x="365" y="400"/>
                </a:lnTo>
                <a:lnTo>
                  <a:pt x="365" y="0"/>
                </a:lnTo>
                <a:lnTo>
                  <a:pt x="259" y="0"/>
                </a:lnTo>
                <a:lnTo>
                  <a:pt x="259" y="152"/>
                </a:lnTo>
                <a:lnTo>
                  <a:pt x="106" y="152"/>
                </a:lnTo>
                <a:lnTo>
                  <a:pt x="106" y="0"/>
                </a:lnTo>
                <a:lnTo>
                  <a:pt x="0" y="0"/>
                </a:lnTo>
                <a:lnTo>
                  <a:pt x="0" y="400"/>
                </a:lnTo>
                <a:lnTo>
                  <a:pt x="106" y="400"/>
                </a:lnTo>
                <a:lnTo>
                  <a:pt x="106" y="2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0" name="Rectangle 15">
            <a:extLst>
              <a:ext uri="{FF2B5EF4-FFF2-40B4-BE49-F238E27FC236}">
                <a16:creationId xmlns:a16="http://schemas.microsoft.com/office/drawing/2014/main" id="{A5CC6C27-D893-45BF-8898-E9FEC09AF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724" y="3859844"/>
            <a:ext cx="25974" cy="44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1" name="Freeform 16">
            <a:extLst>
              <a:ext uri="{FF2B5EF4-FFF2-40B4-BE49-F238E27FC236}">
                <a16:creationId xmlns:a16="http://schemas.microsoft.com/office/drawing/2014/main" id="{F6D27677-D2E0-463C-8460-7B72E0367194}"/>
              </a:ext>
            </a:extLst>
          </p:cNvPr>
          <p:cNvSpPr>
            <a:spLocks/>
          </p:cNvSpPr>
          <p:nvPr/>
        </p:nvSpPr>
        <p:spPr bwMode="auto">
          <a:xfrm>
            <a:off x="3890724" y="3181480"/>
            <a:ext cx="444604" cy="609612"/>
          </a:xfrm>
          <a:custGeom>
            <a:avLst/>
            <a:gdLst>
              <a:gd name="T0" fmla="*/ 291 w 291"/>
              <a:gd name="T1" fmla="*/ 308 h 399"/>
              <a:gd name="T2" fmla="*/ 107 w 291"/>
              <a:gd name="T3" fmla="*/ 308 h 399"/>
              <a:gd name="T4" fmla="*/ 107 w 291"/>
              <a:gd name="T5" fmla="*/ 229 h 399"/>
              <a:gd name="T6" fmla="*/ 263 w 291"/>
              <a:gd name="T7" fmla="*/ 229 h 399"/>
              <a:gd name="T8" fmla="*/ 263 w 291"/>
              <a:gd name="T9" fmla="*/ 148 h 399"/>
              <a:gd name="T10" fmla="*/ 107 w 291"/>
              <a:gd name="T11" fmla="*/ 148 h 399"/>
              <a:gd name="T12" fmla="*/ 107 w 291"/>
              <a:gd name="T13" fmla="*/ 85 h 399"/>
              <a:gd name="T14" fmla="*/ 286 w 291"/>
              <a:gd name="T15" fmla="*/ 85 h 399"/>
              <a:gd name="T16" fmla="*/ 286 w 291"/>
              <a:gd name="T17" fmla="*/ 0 h 399"/>
              <a:gd name="T18" fmla="*/ 0 w 291"/>
              <a:gd name="T19" fmla="*/ 0 h 399"/>
              <a:gd name="T20" fmla="*/ 0 w 291"/>
              <a:gd name="T21" fmla="*/ 399 h 399"/>
              <a:gd name="T22" fmla="*/ 291 w 291"/>
              <a:gd name="T23" fmla="*/ 399 h 399"/>
              <a:gd name="T24" fmla="*/ 291 w 291"/>
              <a:gd name="T25" fmla="*/ 308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91" h="399">
                <a:moveTo>
                  <a:pt x="291" y="308"/>
                </a:moveTo>
                <a:lnTo>
                  <a:pt x="107" y="308"/>
                </a:lnTo>
                <a:lnTo>
                  <a:pt x="107" y="229"/>
                </a:lnTo>
                <a:lnTo>
                  <a:pt x="263" y="229"/>
                </a:lnTo>
                <a:lnTo>
                  <a:pt x="263" y="148"/>
                </a:lnTo>
                <a:lnTo>
                  <a:pt x="107" y="148"/>
                </a:lnTo>
                <a:lnTo>
                  <a:pt x="107" y="85"/>
                </a:lnTo>
                <a:lnTo>
                  <a:pt x="286" y="85"/>
                </a:lnTo>
                <a:lnTo>
                  <a:pt x="286" y="0"/>
                </a:lnTo>
                <a:lnTo>
                  <a:pt x="0" y="0"/>
                </a:lnTo>
                <a:lnTo>
                  <a:pt x="0" y="399"/>
                </a:lnTo>
                <a:lnTo>
                  <a:pt x="291" y="399"/>
                </a:lnTo>
                <a:lnTo>
                  <a:pt x="291" y="3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2" name="Freeform 17">
            <a:extLst>
              <a:ext uri="{FF2B5EF4-FFF2-40B4-BE49-F238E27FC236}">
                <a16:creationId xmlns:a16="http://schemas.microsoft.com/office/drawing/2014/main" id="{6749381C-559E-4DB7-8061-386ABDAD35F1}"/>
              </a:ext>
            </a:extLst>
          </p:cNvPr>
          <p:cNvSpPr>
            <a:spLocks noEditPoints="1"/>
          </p:cNvSpPr>
          <p:nvPr/>
        </p:nvSpPr>
        <p:spPr bwMode="auto">
          <a:xfrm>
            <a:off x="5358987" y="3913320"/>
            <a:ext cx="195565" cy="184870"/>
          </a:xfrm>
          <a:custGeom>
            <a:avLst/>
            <a:gdLst>
              <a:gd name="T0" fmla="*/ 81 w 105"/>
              <a:gd name="T1" fmla="*/ 9 h 100"/>
              <a:gd name="T2" fmla="*/ 51 w 105"/>
              <a:gd name="T3" fmla="*/ 1 h 100"/>
              <a:gd name="T4" fmla="*/ 0 w 105"/>
              <a:gd name="T5" fmla="*/ 49 h 100"/>
              <a:gd name="T6" fmla="*/ 51 w 105"/>
              <a:gd name="T7" fmla="*/ 99 h 100"/>
              <a:gd name="T8" fmla="*/ 100 w 105"/>
              <a:gd name="T9" fmla="*/ 65 h 100"/>
              <a:gd name="T10" fmla="*/ 85 w 105"/>
              <a:gd name="T11" fmla="*/ 65 h 100"/>
              <a:gd name="T12" fmla="*/ 51 w 105"/>
              <a:gd name="T13" fmla="*/ 86 h 100"/>
              <a:gd name="T14" fmla="*/ 14 w 105"/>
              <a:gd name="T15" fmla="*/ 55 h 100"/>
              <a:gd name="T16" fmla="*/ 102 w 105"/>
              <a:gd name="T17" fmla="*/ 55 h 100"/>
              <a:gd name="T18" fmla="*/ 81 w 105"/>
              <a:gd name="T19" fmla="*/ 9 h 100"/>
              <a:gd name="T20" fmla="*/ 15 w 105"/>
              <a:gd name="T21" fmla="*/ 42 h 100"/>
              <a:gd name="T22" fmla="*/ 51 w 105"/>
              <a:gd name="T23" fmla="*/ 14 h 100"/>
              <a:gd name="T24" fmla="*/ 87 w 105"/>
              <a:gd name="T25" fmla="*/ 42 h 100"/>
              <a:gd name="T26" fmla="*/ 15 w 105"/>
              <a:gd name="T27" fmla="*/ 4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5" h="100">
                <a:moveTo>
                  <a:pt x="81" y="9"/>
                </a:moveTo>
                <a:cubicBezTo>
                  <a:pt x="73" y="5"/>
                  <a:pt x="64" y="1"/>
                  <a:pt x="51" y="1"/>
                </a:cubicBezTo>
                <a:cubicBezTo>
                  <a:pt x="51" y="1"/>
                  <a:pt x="4" y="0"/>
                  <a:pt x="0" y="49"/>
                </a:cubicBezTo>
                <a:cubicBezTo>
                  <a:pt x="0" y="69"/>
                  <a:pt x="10" y="98"/>
                  <a:pt x="51" y="99"/>
                </a:cubicBezTo>
                <a:cubicBezTo>
                  <a:pt x="90" y="100"/>
                  <a:pt x="98" y="70"/>
                  <a:pt x="100" y="65"/>
                </a:cubicBezTo>
                <a:cubicBezTo>
                  <a:pt x="85" y="65"/>
                  <a:pt x="85" y="65"/>
                  <a:pt x="85" y="65"/>
                </a:cubicBezTo>
                <a:cubicBezTo>
                  <a:pt x="85" y="65"/>
                  <a:pt x="79" y="87"/>
                  <a:pt x="51" y="86"/>
                </a:cubicBezTo>
                <a:cubicBezTo>
                  <a:pt x="36" y="86"/>
                  <a:pt x="17" y="79"/>
                  <a:pt x="14" y="55"/>
                </a:cubicBezTo>
                <a:cubicBezTo>
                  <a:pt x="102" y="55"/>
                  <a:pt x="102" y="55"/>
                  <a:pt x="102" y="55"/>
                </a:cubicBezTo>
                <a:cubicBezTo>
                  <a:pt x="102" y="55"/>
                  <a:pt x="105" y="25"/>
                  <a:pt x="81" y="9"/>
                </a:cubicBezTo>
                <a:close/>
                <a:moveTo>
                  <a:pt x="15" y="42"/>
                </a:moveTo>
                <a:cubicBezTo>
                  <a:pt x="15" y="42"/>
                  <a:pt x="19" y="15"/>
                  <a:pt x="51" y="14"/>
                </a:cubicBezTo>
                <a:cubicBezTo>
                  <a:pt x="82" y="14"/>
                  <a:pt x="87" y="42"/>
                  <a:pt x="87" y="42"/>
                </a:cubicBezTo>
                <a:lnTo>
                  <a:pt x="15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3" name="Freeform 18">
            <a:extLst>
              <a:ext uri="{FF2B5EF4-FFF2-40B4-BE49-F238E27FC236}">
                <a16:creationId xmlns:a16="http://schemas.microsoft.com/office/drawing/2014/main" id="{D8B420F4-2765-461D-A073-86EFD0067A6D}"/>
              </a:ext>
            </a:extLst>
          </p:cNvPr>
          <p:cNvSpPr>
            <a:spLocks/>
          </p:cNvSpPr>
          <p:nvPr/>
        </p:nvSpPr>
        <p:spPr bwMode="auto">
          <a:xfrm>
            <a:off x="4660760" y="3914847"/>
            <a:ext cx="171119" cy="183342"/>
          </a:xfrm>
          <a:custGeom>
            <a:avLst/>
            <a:gdLst>
              <a:gd name="T0" fmla="*/ 80 w 92"/>
              <a:gd name="T1" fmla="*/ 49 h 99"/>
              <a:gd name="T2" fmla="*/ 66 w 92"/>
              <a:gd name="T3" fmla="*/ 44 h 99"/>
              <a:gd name="T4" fmla="*/ 47 w 92"/>
              <a:gd name="T5" fmla="*/ 41 h 99"/>
              <a:gd name="T6" fmla="*/ 32 w 92"/>
              <a:gd name="T7" fmla="*/ 39 h 99"/>
              <a:gd name="T8" fmla="*/ 18 w 92"/>
              <a:gd name="T9" fmla="*/ 27 h 99"/>
              <a:gd name="T10" fmla="*/ 29 w 92"/>
              <a:gd name="T11" fmla="*/ 15 h 99"/>
              <a:gd name="T12" fmla="*/ 61 w 92"/>
              <a:gd name="T13" fmla="*/ 16 h 99"/>
              <a:gd name="T14" fmla="*/ 73 w 92"/>
              <a:gd name="T15" fmla="*/ 33 h 99"/>
              <a:gd name="T16" fmla="*/ 87 w 92"/>
              <a:gd name="T17" fmla="*/ 33 h 99"/>
              <a:gd name="T18" fmla="*/ 83 w 92"/>
              <a:gd name="T19" fmla="*/ 17 h 99"/>
              <a:gd name="T20" fmla="*/ 68 w 92"/>
              <a:gd name="T21" fmla="*/ 4 h 99"/>
              <a:gd name="T22" fmla="*/ 44 w 92"/>
              <a:gd name="T23" fmla="*/ 0 h 99"/>
              <a:gd name="T24" fmla="*/ 13 w 92"/>
              <a:gd name="T25" fmla="*/ 9 h 99"/>
              <a:gd name="T26" fmla="*/ 5 w 92"/>
              <a:gd name="T27" fmla="*/ 33 h 99"/>
              <a:gd name="T28" fmla="*/ 21 w 92"/>
              <a:gd name="T29" fmla="*/ 50 h 99"/>
              <a:gd name="T30" fmla="*/ 33 w 92"/>
              <a:gd name="T31" fmla="*/ 53 h 99"/>
              <a:gd name="T32" fmla="*/ 60 w 92"/>
              <a:gd name="T33" fmla="*/ 57 h 99"/>
              <a:gd name="T34" fmla="*/ 75 w 92"/>
              <a:gd name="T35" fmla="*/ 64 h 99"/>
              <a:gd name="T36" fmla="*/ 68 w 92"/>
              <a:gd name="T37" fmla="*/ 82 h 99"/>
              <a:gd name="T38" fmla="*/ 37 w 92"/>
              <a:gd name="T39" fmla="*/ 84 h 99"/>
              <a:gd name="T40" fmla="*/ 17 w 92"/>
              <a:gd name="T41" fmla="*/ 74 h 99"/>
              <a:gd name="T42" fmla="*/ 14 w 92"/>
              <a:gd name="T43" fmla="*/ 64 h 99"/>
              <a:gd name="T44" fmla="*/ 0 w 92"/>
              <a:gd name="T45" fmla="*/ 64 h 99"/>
              <a:gd name="T46" fmla="*/ 6 w 92"/>
              <a:gd name="T47" fmla="*/ 82 h 99"/>
              <a:gd name="T48" fmla="*/ 25 w 92"/>
              <a:gd name="T49" fmla="*/ 95 h 99"/>
              <a:gd name="T50" fmla="*/ 68 w 92"/>
              <a:gd name="T51" fmla="*/ 95 h 99"/>
              <a:gd name="T52" fmla="*/ 89 w 92"/>
              <a:gd name="T53" fmla="*/ 75 h 99"/>
              <a:gd name="T54" fmla="*/ 80 w 92"/>
              <a:gd name="T55" fmla="*/ 4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2" h="99">
                <a:moveTo>
                  <a:pt x="80" y="49"/>
                </a:moveTo>
                <a:cubicBezTo>
                  <a:pt x="76" y="47"/>
                  <a:pt x="71" y="45"/>
                  <a:pt x="66" y="44"/>
                </a:cubicBezTo>
                <a:cubicBezTo>
                  <a:pt x="62" y="43"/>
                  <a:pt x="54" y="42"/>
                  <a:pt x="47" y="41"/>
                </a:cubicBezTo>
                <a:cubicBezTo>
                  <a:pt x="38" y="40"/>
                  <a:pt x="32" y="39"/>
                  <a:pt x="32" y="39"/>
                </a:cubicBezTo>
                <a:cubicBezTo>
                  <a:pt x="32" y="39"/>
                  <a:pt x="17" y="38"/>
                  <a:pt x="18" y="27"/>
                </a:cubicBezTo>
                <a:cubicBezTo>
                  <a:pt x="19" y="22"/>
                  <a:pt x="20" y="18"/>
                  <a:pt x="29" y="15"/>
                </a:cubicBezTo>
                <a:cubicBezTo>
                  <a:pt x="38" y="12"/>
                  <a:pt x="54" y="13"/>
                  <a:pt x="61" y="16"/>
                </a:cubicBezTo>
                <a:cubicBezTo>
                  <a:pt x="68" y="19"/>
                  <a:pt x="72" y="23"/>
                  <a:pt x="73" y="33"/>
                </a:cubicBezTo>
                <a:cubicBezTo>
                  <a:pt x="87" y="33"/>
                  <a:pt x="87" y="33"/>
                  <a:pt x="87" y="33"/>
                </a:cubicBezTo>
                <a:cubicBezTo>
                  <a:pt x="87" y="33"/>
                  <a:pt x="87" y="25"/>
                  <a:pt x="83" y="17"/>
                </a:cubicBezTo>
                <a:cubicBezTo>
                  <a:pt x="80" y="12"/>
                  <a:pt x="75" y="8"/>
                  <a:pt x="68" y="4"/>
                </a:cubicBezTo>
                <a:cubicBezTo>
                  <a:pt x="61" y="2"/>
                  <a:pt x="52" y="0"/>
                  <a:pt x="44" y="0"/>
                </a:cubicBezTo>
                <a:cubicBezTo>
                  <a:pt x="24" y="0"/>
                  <a:pt x="16" y="7"/>
                  <a:pt x="13" y="9"/>
                </a:cubicBezTo>
                <a:cubicBezTo>
                  <a:pt x="10" y="12"/>
                  <a:pt x="2" y="21"/>
                  <a:pt x="5" y="33"/>
                </a:cubicBezTo>
                <a:cubicBezTo>
                  <a:pt x="7" y="45"/>
                  <a:pt x="18" y="49"/>
                  <a:pt x="21" y="50"/>
                </a:cubicBezTo>
                <a:cubicBezTo>
                  <a:pt x="24" y="52"/>
                  <a:pt x="30" y="53"/>
                  <a:pt x="33" y="53"/>
                </a:cubicBezTo>
                <a:cubicBezTo>
                  <a:pt x="40" y="54"/>
                  <a:pt x="60" y="57"/>
                  <a:pt x="60" y="57"/>
                </a:cubicBezTo>
                <a:cubicBezTo>
                  <a:pt x="60" y="57"/>
                  <a:pt x="72" y="57"/>
                  <a:pt x="75" y="64"/>
                </a:cubicBezTo>
                <a:cubicBezTo>
                  <a:pt x="77" y="70"/>
                  <a:pt x="76" y="78"/>
                  <a:pt x="68" y="82"/>
                </a:cubicBezTo>
                <a:cubicBezTo>
                  <a:pt x="59" y="85"/>
                  <a:pt x="50" y="86"/>
                  <a:pt x="37" y="84"/>
                </a:cubicBezTo>
                <a:cubicBezTo>
                  <a:pt x="27" y="83"/>
                  <a:pt x="20" y="80"/>
                  <a:pt x="17" y="74"/>
                </a:cubicBezTo>
                <a:cubicBezTo>
                  <a:pt x="15" y="71"/>
                  <a:pt x="15" y="67"/>
                  <a:pt x="14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1" y="67"/>
                  <a:pt x="1" y="76"/>
                  <a:pt x="6" y="82"/>
                </a:cubicBezTo>
                <a:cubicBezTo>
                  <a:pt x="11" y="90"/>
                  <a:pt x="18" y="93"/>
                  <a:pt x="25" y="95"/>
                </a:cubicBezTo>
                <a:cubicBezTo>
                  <a:pt x="37" y="99"/>
                  <a:pt x="57" y="99"/>
                  <a:pt x="68" y="95"/>
                </a:cubicBezTo>
                <a:cubicBezTo>
                  <a:pt x="80" y="92"/>
                  <a:pt x="87" y="85"/>
                  <a:pt x="89" y="75"/>
                </a:cubicBezTo>
                <a:cubicBezTo>
                  <a:pt x="90" y="70"/>
                  <a:pt x="92" y="57"/>
                  <a:pt x="80" y="4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4" name="Freeform 19">
            <a:extLst>
              <a:ext uri="{FF2B5EF4-FFF2-40B4-BE49-F238E27FC236}">
                <a16:creationId xmlns:a16="http://schemas.microsoft.com/office/drawing/2014/main" id="{245A7B9B-1617-4FF7-A2D1-C2A3C14C5867}"/>
              </a:ext>
            </a:extLst>
          </p:cNvPr>
          <p:cNvSpPr>
            <a:spLocks/>
          </p:cNvSpPr>
          <p:nvPr/>
        </p:nvSpPr>
        <p:spPr bwMode="auto">
          <a:xfrm>
            <a:off x="5802063" y="3869011"/>
            <a:ext cx="84032" cy="229177"/>
          </a:xfrm>
          <a:custGeom>
            <a:avLst/>
            <a:gdLst>
              <a:gd name="T0" fmla="*/ 34 w 45"/>
              <a:gd name="T1" fmla="*/ 0 h 124"/>
              <a:gd name="T2" fmla="*/ 19 w 45"/>
              <a:gd name="T3" fmla="*/ 0 h 124"/>
              <a:gd name="T4" fmla="*/ 19 w 45"/>
              <a:gd name="T5" fmla="*/ 29 h 124"/>
              <a:gd name="T6" fmla="*/ 0 w 45"/>
              <a:gd name="T7" fmla="*/ 29 h 124"/>
              <a:gd name="T8" fmla="*/ 0 w 45"/>
              <a:gd name="T9" fmla="*/ 42 h 124"/>
              <a:gd name="T10" fmla="*/ 20 w 45"/>
              <a:gd name="T11" fmla="*/ 42 h 124"/>
              <a:gd name="T12" fmla="*/ 20 w 45"/>
              <a:gd name="T13" fmla="*/ 98 h 124"/>
              <a:gd name="T14" fmla="*/ 22 w 45"/>
              <a:gd name="T15" fmla="*/ 114 h 124"/>
              <a:gd name="T16" fmla="*/ 34 w 45"/>
              <a:gd name="T17" fmla="*/ 122 h 124"/>
              <a:gd name="T18" fmla="*/ 45 w 45"/>
              <a:gd name="T19" fmla="*/ 123 h 124"/>
              <a:gd name="T20" fmla="*/ 45 w 45"/>
              <a:gd name="T21" fmla="*/ 110 h 124"/>
              <a:gd name="T22" fmla="*/ 37 w 45"/>
              <a:gd name="T23" fmla="*/ 109 h 124"/>
              <a:gd name="T24" fmla="*/ 34 w 45"/>
              <a:gd name="T25" fmla="*/ 102 h 124"/>
              <a:gd name="T26" fmla="*/ 34 w 45"/>
              <a:gd name="T27" fmla="*/ 42 h 124"/>
              <a:gd name="T28" fmla="*/ 45 w 45"/>
              <a:gd name="T29" fmla="*/ 42 h 124"/>
              <a:gd name="T30" fmla="*/ 45 w 45"/>
              <a:gd name="T31" fmla="*/ 29 h 124"/>
              <a:gd name="T32" fmla="*/ 34 w 45"/>
              <a:gd name="T33" fmla="*/ 29 h 124"/>
              <a:gd name="T34" fmla="*/ 34 w 45"/>
              <a:gd name="T3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" h="124">
                <a:moveTo>
                  <a:pt x="34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29"/>
                  <a:pt x="19" y="29"/>
                  <a:pt x="19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42"/>
                  <a:pt x="0" y="42"/>
                  <a:pt x="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98"/>
                  <a:pt x="20" y="98"/>
                  <a:pt x="20" y="98"/>
                </a:cubicBezTo>
                <a:cubicBezTo>
                  <a:pt x="20" y="98"/>
                  <a:pt x="20" y="109"/>
                  <a:pt x="22" y="114"/>
                </a:cubicBezTo>
                <a:cubicBezTo>
                  <a:pt x="24" y="118"/>
                  <a:pt x="28" y="121"/>
                  <a:pt x="34" y="122"/>
                </a:cubicBezTo>
                <a:cubicBezTo>
                  <a:pt x="34" y="122"/>
                  <a:pt x="39" y="124"/>
                  <a:pt x="45" y="123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110"/>
                  <a:pt x="40" y="110"/>
                  <a:pt x="37" y="109"/>
                </a:cubicBezTo>
                <a:cubicBezTo>
                  <a:pt x="34" y="107"/>
                  <a:pt x="34" y="102"/>
                  <a:pt x="34" y="102"/>
                </a:cubicBezTo>
                <a:cubicBezTo>
                  <a:pt x="34" y="42"/>
                  <a:pt x="34" y="42"/>
                  <a:pt x="34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29"/>
                  <a:pt x="45" y="29"/>
                  <a:pt x="45" y="29"/>
                </a:cubicBezTo>
                <a:cubicBezTo>
                  <a:pt x="34" y="29"/>
                  <a:pt x="34" y="29"/>
                  <a:pt x="34" y="29"/>
                </a:cubicBezTo>
                <a:lnTo>
                  <a:pt x="3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5" name="Freeform 20">
            <a:extLst>
              <a:ext uri="{FF2B5EF4-FFF2-40B4-BE49-F238E27FC236}">
                <a16:creationId xmlns:a16="http://schemas.microsoft.com/office/drawing/2014/main" id="{7F3EFD77-C3F0-4F14-9375-7C0E5AC49EA7}"/>
              </a:ext>
            </a:extLst>
          </p:cNvPr>
          <p:cNvSpPr>
            <a:spLocks noEditPoints="1"/>
          </p:cNvSpPr>
          <p:nvPr/>
        </p:nvSpPr>
        <p:spPr bwMode="auto">
          <a:xfrm>
            <a:off x="5730253" y="3179953"/>
            <a:ext cx="649336" cy="611139"/>
          </a:xfrm>
          <a:custGeom>
            <a:avLst/>
            <a:gdLst>
              <a:gd name="T0" fmla="*/ 175 w 349"/>
              <a:gd name="T1" fmla="*/ 0 h 330"/>
              <a:gd name="T2" fmla="*/ 0 w 349"/>
              <a:gd name="T3" fmla="*/ 165 h 330"/>
              <a:gd name="T4" fmla="*/ 175 w 349"/>
              <a:gd name="T5" fmla="*/ 330 h 330"/>
              <a:gd name="T6" fmla="*/ 349 w 349"/>
              <a:gd name="T7" fmla="*/ 165 h 330"/>
              <a:gd name="T8" fmla="*/ 175 w 349"/>
              <a:gd name="T9" fmla="*/ 0 h 330"/>
              <a:gd name="T10" fmla="*/ 175 w 349"/>
              <a:gd name="T11" fmla="*/ 252 h 330"/>
              <a:gd name="T12" fmla="*/ 83 w 349"/>
              <a:gd name="T13" fmla="*/ 165 h 330"/>
              <a:gd name="T14" fmla="*/ 175 w 349"/>
              <a:gd name="T15" fmla="*/ 79 h 330"/>
              <a:gd name="T16" fmla="*/ 266 w 349"/>
              <a:gd name="T17" fmla="*/ 165 h 330"/>
              <a:gd name="T18" fmla="*/ 175 w 349"/>
              <a:gd name="T19" fmla="*/ 252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49" h="330">
                <a:moveTo>
                  <a:pt x="175" y="0"/>
                </a:moveTo>
                <a:cubicBezTo>
                  <a:pt x="78" y="0"/>
                  <a:pt x="0" y="74"/>
                  <a:pt x="0" y="165"/>
                </a:cubicBezTo>
                <a:cubicBezTo>
                  <a:pt x="0" y="256"/>
                  <a:pt x="78" y="330"/>
                  <a:pt x="175" y="330"/>
                </a:cubicBezTo>
                <a:cubicBezTo>
                  <a:pt x="271" y="330"/>
                  <a:pt x="349" y="256"/>
                  <a:pt x="349" y="165"/>
                </a:cubicBezTo>
                <a:cubicBezTo>
                  <a:pt x="349" y="74"/>
                  <a:pt x="271" y="0"/>
                  <a:pt x="175" y="0"/>
                </a:cubicBezTo>
                <a:close/>
                <a:moveTo>
                  <a:pt x="175" y="252"/>
                </a:moveTo>
                <a:cubicBezTo>
                  <a:pt x="124" y="252"/>
                  <a:pt x="83" y="213"/>
                  <a:pt x="83" y="165"/>
                </a:cubicBezTo>
                <a:cubicBezTo>
                  <a:pt x="83" y="118"/>
                  <a:pt x="124" y="79"/>
                  <a:pt x="175" y="79"/>
                </a:cubicBezTo>
                <a:cubicBezTo>
                  <a:pt x="225" y="79"/>
                  <a:pt x="266" y="118"/>
                  <a:pt x="266" y="165"/>
                </a:cubicBezTo>
                <a:cubicBezTo>
                  <a:pt x="266" y="213"/>
                  <a:pt x="225" y="252"/>
                  <a:pt x="175" y="2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6" name="Freeform 21">
            <a:extLst>
              <a:ext uri="{FF2B5EF4-FFF2-40B4-BE49-F238E27FC236}">
                <a16:creationId xmlns:a16="http://schemas.microsoft.com/office/drawing/2014/main" id="{01FD055D-919E-4AE6-A5AE-A2F5948E06E4}"/>
              </a:ext>
            </a:extLst>
          </p:cNvPr>
          <p:cNvSpPr>
            <a:spLocks/>
          </p:cNvSpPr>
          <p:nvPr/>
        </p:nvSpPr>
        <p:spPr bwMode="auto">
          <a:xfrm>
            <a:off x="5604970" y="3914847"/>
            <a:ext cx="166536" cy="177230"/>
          </a:xfrm>
          <a:custGeom>
            <a:avLst/>
            <a:gdLst>
              <a:gd name="T0" fmla="*/ 48 w 90"/>
              <a:gd name="T1" fmla="*/ 0 h 95"/>
              <a:gd name="T2" fmla="*/ 14 w 90"/>
              <a:gd name="T3" fmla="*/ 14 h 95"/>
              <a:gd name="T4" fmla="*/ 14 w 90"/>
              <a:gd name="T5" fmla="*/ 3 h 95"/>
              <a:gd name="T6" fmla="*/ 0 w 90"/>
              <a:gd name="T7" fmla="*/ 3 h 95"/>
              <a:gd name="T8" fmla="*/ 0 w 90"/>
              <a:gd name="T9" fmla="*/ 95 h 95"/>
              <a:gd name="T10" fmla="*/ 14 w 90"/>
              <a:gd name="T11" fmla="*/ 95 h 95"/>
              <a:gd name="T12" fmla="*/ 14 w 90"/>
              <a:gd name="T13" fmla="*/ 41 h 95"/>
              <a:gd name="T14" fmla="*/ 48 w 90"/>
              <a:gd name="T15" fmla="*/ 13 h 95"/>
              <a:gd name="T16" fmla="*/ 76 w 90"/>
              <a:gd name="T17" fmla="*/ 41 h 95"/>
              <a:gd name="T18" fmla="*/ 76 w 90"/>
              <a:gd name="T19" fmla="*/ 95 h 95"/>
              <a:gd name="T20" fmla="*/ 90 w 90"/>
              <a:gd name="T21" fmla="*/ 95 h 95"/>
              <a:gd name="T22" fmla="*/ 90 w 90"/>
              <a:gd name="T23" fmla="*/ 35 h 95"/>
              <a:gd name="T24" fmla="*/ 48 w 90"/>
              <a:gd name="T2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95">
                <a:moveTo>
                  <a:pt x="48" y="0"/>
                </a:moveTo>
                <a:cubicBezTo>
                  <a:pt x="25" y="0"/>
                  <a:pt x="15" y="13"/>
                  <a:pt x="14" y="14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4" y="13"/>
                  <a:pt x="48" y="13"/>
                </a:cubicBezTo>
                <a:cubicBezTo>
                  <a:pt x="73" y="13"/>
                  <a:pt x="77" y="27"/>
                  <a:pt x="76" y="41"/>
                </a:cubicBezTo>
                <a:cubicBezTo>
                  <a:pt x="76" y="95"/>
                  <a:pt x="76" y="95"/>
                  <a:pt x="76" y="95"/>
                </a:cubicBezTo>
                <a:cubicBezTo>
                  <a:pt x="90" y="95"/>
                  <a:pt x="90" y="95"/>
                  <a:pt x="90" y="95"/>
                </a:cubicBezTo>
                <a:cubicBezTo>
                  <a:pt x="90" y="35"/>
                  <a:pt x="90" y="35"/>
                  <a:pt x="90" y="35"/>
                </a:cubicBezTo>
                <a:cubicBezTo>
                  <a:pt x="90" y="29"/>
                  <a:pt x="89" y="0"/>
                  <a:pt x="4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7" name="Freeform 22">
            <a:extLst>
              <a:ext uri="{FF2B5EF4-FFF2-40B4-BE49-F238E27FC236}">
                <a16:creationId xmlns:a16="http://schemas.microsoft.com/office/drawing/2014/main" id="{AC27DE97-1287-4539-9DFC-0E21BE73D928}"/>
              </a:ext>
            </a:extLst>
          </p:cNvPr>
          <p:cNvSpPr>
            <a:spLocks/>
          </p:cNvSpPr>
          <p:nvPr/>
        </p:nvSpPr>
        <p:spPr bwMode="auto">
          <a:xfrm>
            <a:off x="5025916" y="3914847"/>
            <a:ext cx="281124" cy="177230"/>
          </a:xfrm>
          <a:custGeom>
            <a:avLst/>
            <a:gdLst>
              <a:gd name="T0" fmla="*/ 135 w 151"/>
              <a:gd name="T1" fmla="*/ 6 h 95"/>
              <a:gd name="T2" fmla="*/ 111 w 151"/>
              <a:gd name="T3" fmla="*/ 0 h 95"/>
              <a:gd name="T4" fmla="*/ 78 w 151"/>
              <a:gd name="T5" fmla="*/ 17 h 95"/>
              <a:gd name="T6" fmla="*/ 44 w 151"/>
              <a:gd name="T7" fmla="*/ 0 h 95"/>
              <a:gd name="T8" fmla="*/ 14 w 151"/>
              <a:gd name="T9" fmla="*/ 12 h 95"/>
              <a:gd name="T10" fmla="*/ 14 w 151"/>
              <a:gd name="T11" fmla="*/ 3 h 95"/>
              <a:gd name="T12" fmla="*/ 0 w 151"/>
              <a:gd name="T13" fmla="*/ 3 h 95"/>
              <a:gd name="T14" fmla="*/ 0 w 151"/>
              <a:gd name="T15" fmla="*/ 95 h 95"/>
              <a:gd name="T16" fmla="*/ 14 w 151"/>
              <a:gd name="T17" fmla="*/ 95 h 95"/>
              <a:gd name="T18" fmla="*/ 14 w 151"/>
              <a:gd name="T19" fmla="*/ 41 h 95"/>
              <a:gd name="T20" fmla="*/ 27 w 151"/>
              <a:gd name="T21" fmla="*/ 17 h 95"/>
              <a:gd name="T22" fmla="*/ 43 w 151"/>
              <a:gd name="T23" fmla="*/ 13 h 95"/>
              <a:gd name="T24" fmla="*/ 65 w 151"/>
              <a:gd name="T25" fmla="*/ 22 h 95"/>
              <a:gd name="T26" fmla="*/ 68 w 151"/>
              <a:gd name="T27" fmla="*/ 33 h 95"/>
              <a:gd name="T28" fmla="*/ 68 w 151"/>
              <a:gd name="T29" fmla="*/ 95 h 95"/>
              <a:gd name="T30" fmla="*/ 82 w 151"/>
              <a:gd name="T31" fmla="*/ 95 h 95"/>
              <a:gd name="T32" fmla="*/ 82 w 151"/>
              <a:gd name="T33" fmla="*/ 37 h 95"/>
              <a:gd name="T34" fmla="*/ 88 w 151"/>
              <a:gd name="T35" fmla="*/ 22 h 95"/>
              <a:gd name="T36" fmla="*/ 111 w 151"/>
              <a:gd name="T37" fmla="*/ 13 h 95"/>
              <a:gd name="T38" fmla="*/ 135 w 151"/>
              <a:gd name="T39" fmla="*/ 33 h 95"/>
              <a:gd name="T40" fmla="*/ 135 w 151"/>
              <a:gd name="T41" fmla="*/ 95 h 95"/>
              <a:gd name="T42" fmla="*/ 150 w 151"/>
              <a:gd name="T43" fmla="*/ 95 h 95"/>
              <a:gd name="T44" fmla="*/ 150 w 151"/>
              <a:gd name="T45" fmla="*/ 33 h 95"/>
              <a:gd name="T46" fmla="*/ 135 w 151"/>
              <a:gd name="T47" fmla="*/ 6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1" h="95">
                <a:moveTo>
                  <a:pt x="135" y="6"/>
                </a:moveTo>
                <a:cubicBezTo>
                  <a:pt x="130" y="3"/>
                  <a:pt x="120" y="0"/>
                  <a:pt x="111" y="0"/>
                </a:cubicBezTo>
                <a:cubicBezTo>
                  <a:pt x="100" y="0"/>
                  <a:pt x="87" y="3"/>
                  <a:pt x="78" y="17"/>
                </a:cubicBezTo>
                <a:cubicBezTo>
                  <a:pt x="71" y="4"/>
                  <a:pt x="58" y="0"/>
                  <a:pt x="44" y="0"/>
                </a:cubicBezTo>
                <a:cubicBezTo>
                  <a:pt x="31" y="1"/>
                  <a:pt x="22" y="5"/>
                  <a:pt x="14" y="12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3" y="25"/>
                  <a:pt x="27" y="17"/>
                </a:cubicBezTo>
                <a:cubicBezTo>
                  <a:pt x="32" y="15"/>
                  <a:pt x="36" y="13"/>
                  <a:pt x="43" y="13"/>
                </a:cubicBezTo>
                <a:cubicBezTo>
                  <a:pt x="55" y="13"/>
                  <a:pt x="62" y="17"/>
                  <a:pt x="65" y="22"/>
                </a:cubicBezTo>
                <a:cubicBezTo>
                  <a:pt x="68" y="27"/>
                  <a:pt x="68" y="31"/>
                  <a:pt x="68" y="33"/>
                </a:cubicBezTo>
                <a:cubicBezTo>
                  <a:pt x="68" y="95"/>
                  <a:pt x="68" y="95"/>
                  <a:pt x="68" y="95"/>
                </a:cubicBezTo>
                <a:cubicBezTo>
                  <a:pt x="82" y="95"/>
                  <a:pt x="82" y="95"/>
                  <a:pt x="82" y="95"/>
                </a:cubicBezTo>
                <a:cubicBezTo>
                  <a:pt x="82" y="37"/>
                  <a:pt x="82" y="37"/>
                  <a:pt x="82" y="37"/>
                </a:cubicBezTo>
                <a:cubicBezTo>
                  <a:pt x="82" y="37"/>
                  <a:pt x="82" y="28"/>
                  <a:pt x="88" y="22"/>
                </a:cubicBezTo>
                <a:cubicBezTo>
                  <a:pt x="92" y="17"/>
                  <a:pt x="99" y="13"/>
                  <a:pt x="111" y="13"/>
                </a:cubicBezTo>
                <a:cubicBezTo>
                  <a:pt x="134" y="14"/>
                  <a:pt x="135" y="30"/>
                  <a:pt x="135" y="33"/>
                </a:cubicBezTo>
                <a:cubicBezTo>
                  <a:pt x="135" y="95"/>
                  <a:pt x="135" y="95"/>
                  <a:pt x="135" y="95"/>
                </a:cubicBezTo>
                <a:cubicBezTo>
                  <a:pt x="150" y="95"/>
                  <a:pt x="150" y="95"/>
                  <a:pt x="150" y="95"/>
                </a:cubicBezTo>
                <a:cubicBezTo>
                  <a:pt x="150" y="33"/>
                  <a:pt x="150" y="33"/>
                  <a:pt x="150" y="33"/>
                </a:cubicBezTo>
                <a:cubicBezTo>
                  <a:pt x="150" y="33"/>
                  <a:pt x="151" y="15"/>
                  <a:pt x="135" y="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8" name="Freeform 23">
            <a:extLst>
              <a:ext uri="{FF2B5EF4-FFF2-40B4-BE49-F238E27FC236}">
                <a16:creationId xmlns:a16="http://schemas.microsoft.com/office/drawing/2014/main" id="{BC240E86-22A2-43BC-B373-57791C507301}"/>
              </a:ext>
            </a:extLst>
          </p:cNvPr>
          <p:cNvSpPr>
            <a:spLocks/>
          </p:cNvSpPr>
          <p:nvPr/>
        </p:nvSpPr>
        <p:spPr bwMode="auto">
          <a:xfrm>
            <a:off x="4870075" y="3869011"/>
            <a:ext cx="82504" cy="229177"/>
          </a:xfrm>
          <a:custGeom>
            <a:avLst/>
            <a:gdLst>
              <a:gd name="T0" fmla="*/ 33 w 45"/>
              <a:gd name="T1" fmla="*/ 0 h 124"/>
              <a:gd name="T2" fmla="*/ 19 w 45"/>
              <a:gd name="T3" fmla="*/ 0 h 124"/>
              <a:gd name="T4" fmla="*/ 19 w 45"/>
              <a:gd name="T5" fmla="*/ 29 h 124"/>
              <a:gd name="T6" fmla="*/ 0 w 45"/>
              <a:gd name="T7" fmla="*/ 29 h 124"/>
              <a:gd name="T8" fmla="*/ 0 w 45"/>
              <a:gd name="T9" fmla="*/ 42 h 124"/>
              <a:gd name="T10" fmla="*/ 19 w 45"/>
              <a:gd name="T11" fmla="*/ 42 h 124"/>
              <a:gd name="T12" fmla="*/ 19 w 45"/>
              <a:gd name="T13" fmla="*/ 98 h 124"/>
              <a:gd name="T14" fmla="*/ 22 w 45"/>
              <a:gd name="T15" fmla="*/ 114 h 124"/>
              <a:gd name="T16" fmla="*/ 33 w 45"/>
              <a:gd name="T17" fmla="*/ 122 h 124"/>
              <a:gd name="T18" fmla="*/ 45 w 45"/>
              <a:gd name="T19" fmla="*/ 123 h 124"/>
              <a:gd name="T20" fmla="*/ 45 w 45"/>
              <a:gd name="T21" fmla="*/ 110 h 124"/>
              <a:gd name="T22" fmla="*/ 37 w 45"/>
              <a:gd name="T23" fmla="*/ 109 h 124"/>
              <a:gd name="T24" fmla="*/ 33 w 45"/>
              <a:gd name="T25" fmla="*/ 102 h 124"/>
              <a:gd name="T26" fmla="*/ 33 w 45"/>
              <a:gd name="T27" fmla="*/ 42 h 124"/>
              <a:gd name="T28" fmla="*/ 45 w 45"/>
              <a:gd name="T29" fmla="*/ 42 h 124"/>
              <a:gd name="T30" fmla="*/ 45 w 45"/>
              <a:gd name="T31" fmla="*/ 29 h 124"/>
              <a:gd name="T32" fmla="*/ 33 w 45"/>
              <a:gd name="T33" fmla="*/ 29 h 124"/>
              <a:gd name="T34" fmla="*/ 33 w 45"/>
              <a:gd name="T3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" h="124">
                <a:moveTo>
                  <a:pt x="33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29"/>
                  <a:pt x="19" y="29"/>
                  <a:pt x="19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42"/>
                  <a:pt x="0" y="42"/>
                  <a:pt x="0" y="42"/>
                </a:cubicBezTo>
                <a:cubicBezTo>
                  <a:pt x="19" y="42"/>
                  <a:pt x="19" y="42"/>
                  <a:pt x="19" y="42"/>
                </a:cubicBezTo>
                <a:cubicBezTo>
                  <a:pt x="19" y="98"/>
                  <a:pt x="19" y="98"/>
                  <a:pt x="19" y="98"/>
                </a:cubicBezTo>
                <a:cubicBezTo>
                  <a:pt x="19" y="98"/>
                  <a:pt x="19" y="109"/>
                  <a:pt x="22" y="114"/>
                </a:cubicBezTo>
                <a:cubicBezTo>
                  <a:pt x="24" y="118"/>
                  <a:pt x="28" y="121"/>
                  <a:pt x="33" y="122"/>
                </a:cubicBezTo>
                <a:cubicBezTo>
                  <a:pt x="33" y="122"/>
                  <a:pt x="39" y="124"/>
                  <a:pt x="45" y="123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110"/>
                  <a:pt x="40" y="110"/>
                  <a:pt x="37" y="109"/>
                </a:cubicBezTo>
                <a:cubicBezTo>
                  <a:pt x="33" y="107"/>
                  <a:pt x="33" y="102"/>
                  <a:pt x="33" y="102"/>
                </a:cubicBezTo>
                <a:cubicBezTo>
                  <a:pt x="33" y="42"/>
                  <a:pt x="33" y="42"/>
                  <a:pt x="33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29"/>
                  <a:pt x="45" y="29"/>
                  <a:pt x="45" y="29"/>
                </a:cubicBezTo>
                <a:cubicBezTo>
                  <a:pt x="33" y="29"/>
                  <a:pt x="33" y="29"/>
                  <a:pt x="33" y="29"/>
                </a:cubicBezTo>
                <a:lnTo>
                  <a:pt x="3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9" name="Freeform 24">
            <a:extLst>
              <a:ext uri="{FF2B5EF4-FFF2-40B4-BE49-F238E27FC236}">
                <a16:creationId xmlns:a16="http://schemas.microsoft.com/office/drawing/2014/main" id="{94A0A7E7-18F4-40C1-BD66-7EDA9E2CC875}"/>
              </a:ext>
            </a:extLst>
          </p:cNvPr>
          <p:cNvSpPr>
            <a:spLocks/>
          </p:cNvSpPr>
          <p:nvPr/>
        </p:nvSpPr>
        <p:spPr bwMode="auto">
          <a:xfrm>
            <a:off x="4384220" y="3179953"/>
            <a:ext cx="615723" cy="611139"/>
          </a:xfrm>
          <a:custGeom>
            <a:avLst/>
            <a:gdLst>
              <a:gd name="T0" fmla="*/ 174 w 331"/>
              <a:gd name="T1" fmla="*/ 251 h 330"/>
              <a:gd name="T2" fmla="*/ 83 w 331"/>
              <a:gd name="T3" fmla="*/ 165 h 330"/>
              <a:gd name="T4" fmla="*/ 174 w 331"/>
              <a:gd name="T5" fmla="*/ 79 h 330"/>
              <a:gd name="T6" fmla="*/ 255 w 331"/>
              <a:gd name="T7" fmla="*/ 124 h 330"/>
              <a:gd name="T8" fmla="*/ 329 w 331"/>
              <a:gd name="T9" fmla="*/ 88 h 330"/>
              <a:gd name="T10" fmla="*/ 174 w 331"/>
              <a:gd name="T11" fmla="*/ 0 h 330"/>
              <a:gd name="T12" fmla="*/ 0 w 331"/>
              <a:gd name="T13" fmla="*/ 165 h 330"/>
              <a:gd name="T14" fmla="*/ 174 w 331"/>
              <a:gd name="T15" fmla="*/ 330 h 330"/>
              <a:gd name="T16" fmla="*/ 331 w 331"/>
              <a:gd name="T17" fmla="*/ 238 h 330"/>
              <a:gd name="T18" fmla="*/ 256 w 331"/>
              <a:gd name="T19" fmla="*/ 205 h 330"/>
              <a:gd name="T20" fmla="*/ 174 w 331"/>
              <a:gd name="T21" fmla="*/ 251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31" h="330">
                <a:moveTo>
                  <a:pt x="174" y="251"/>
                </a:moveTo>
                <a:cubicBezTo>
                  <a:pt x="124" y="251"/>
                  <a:pt x="83" y="213"/>
                  <a:pt x="83" y="165"/>
                </a:cubicBezTo>
                <a:cubicBezTo>
                  <a:pt x="83" y="117"/>
                  <a:pt x="124" y="79"/>
                  <a:pt x="174" y="79"/>
                </a:cubicBezTo>
                <a:cubicBezTo>
                  <a:pt x="209" y="79"/>
                  <a:pt x="239" y="97"/>
                  <a:pt x="255" y="124"/>
                </a:cubicBezTo>
                <a:cubicBezTo>
                  <a:pt x="329" y="88"/>
                  <a:pt x="329" y="88"/>
                  <a:pt x="329" y="88"/>
                </a:cubicBezTo>
                <a:cubicBezTo>
                  <a:pt x="300" y="36"/>
                  <a:pt x="241" y="0"/>
                  <a:pt x="174" y="0"/>
                </a:cubicBezTo>
                <a:cubicBezTo>
                  <a:pt x="78" y="0"/>
                  <a:pt x="0" y="74"/>
                  <a:pt x="0" y="165"/>
                </a:cubicBezTo>
                <a:cubicBezTo>
                  <a:pt x="0" y="256"/>
                  <a:pt x="78" y="330"/>
                  <a:pt x="174" y="330"/>
                </a:cubicBezTo>
                <a:cubicBezTo>
                  <a:pt x="243" y="330"/>
                  <a:pt x="302" y="293"/>
                  <a:pt x="331" y="238"/>
                </a:cubicBezTo>
                <a:cubicBezTo>
                  <a:pt x="256" y="205"/>
                  <a:pt x="256" y="205"/>
                  <a:pt x="256" y="205"/>
                </a:cubicBezTo>
                <a:cubicBezTo>
                  <a:pt x="241" y="233"/>
                  <a:pt x="210" y="251"/>
                  <a:pt x="174" y="25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0" name="Rectangle 25">
            <a:extLst>
              <a:ext uri="{FF2B5EF4-FFF2-40B4-BE49-F238E27FC236}">
                <a16:creationId xmlns:a16="http://schemas.microsoft.com/office/drawing/2014/main" id="{CE4FC129-58AB-48D9-9F0B-B3371225C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724" y="3922487"/>
            <a:ext cx="25974" cy="169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1" name="Freeform 26">
            <a:extLst>
              <a:ext uri="{FF2B5EF4-FFF2-40B4-BE49-F238E27FC236}">
                <a16:creationId xmlns:a16="http://schemas.microsoft.com/office/drawing/2014/main" id="{2E01AC76-13A8-4213-BE24-E4F9BE46AF7E}"/>
              </a:ext>
            </a:extLst>
          </p:cNvPr>
          <p:cNvSpPr>
            <a:spLocks/>
          </p:cNvSpPr>
          <p:nvPr/>
        </p:nvSpPr>
        <p:spPr bwMode="auto">
          <a:xfrm>
            <a:off x="3884613" y="5224213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6 h 87"/>
              <a:gd name="T4" fmla="*/ 21 w 99"/>
              <a:gd name="T5" fmla="*/ 16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4 h 87"/>
              <a:gd name="T12" fmla="*/ 31 w 99"/>
              <a:gd name="T13" fmla="*/ 71 h 87"/>
              <a:gd name="T14" fmla="*/ 81 w 99"/>
              <a:gd name="T15" fmla="*/ 71 h 87"/>
              <a:gd name="T16" fmla="*/ 76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6"/>
                </a:lnTo>
                <a:lnTo>
                  <a:pt x="21" y="16"/>
                </a:lnTo>
                <a:lnTo>
                  <a:pt x="26" y="0"/>
                </a:lnTo>
                <a:lnTo>
                  <a:pt x="99" y="0"/>
                </a:lnTo>
                <a:lnTo>
                  <a:pt x="95" y="14"/>
                </a:lnTo>
                <a:lnTo>
                  <a:pt x="31" y="71"/>
                </a:lnTo>
                <a:lnTo>
                  <a:pt x="81" y="71"/>
                </a:lnTo>
                <a:lnTo>
                  <a:pt x="76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2" name="Freeform 27">
            <a:extLst>
              <a:ext uri="{FF2B5EF4-FFF2-40B4-BE49-F238E27FC236}">
                <a16:creationId xmlns:a16="http://schemas.microsoft.com/office/drawing/2014/main" id="{7FF3AE10-9EEB-41BB-AB4B-1C848F10DF7A}"/>
              </a:ext>
            </a:extLst>
          </p:cNvPr>
          <p:cNvSpPr>
            <a:spLocks noEditPoints="1"/>
          </p:cNvSpPr>
          <p:nvPr/>
        </p:nvSpPr>
        <p:spPr bwMode="auto">
          <a:xfrm>
            <a:off x="4034342" y="5222685"/>
            <a:ext cx="131395" cy="137506"/>
          </a:xfrm>
          <a:custGeom>
            <a:avLst/>
            <a:gdLst>
              <a:gd name="T0" fmla="*/ 42 w 71"/>
              <a:gd name="T1" fmla="*/ 0 h 74"/>
              <a:gd name="T2" fmla="*/ 16 w 71"/>
              <a:gd name="T3" fmla="*/ 5 h 74"/>
              <a:gd name="T4" fmla="*/ 19 w 71"/>
              <a:gd name="T5" fmla="*/ 18 h 74"/>
              <a:gd name="T6" fmla="*/ 39 w 71"/>
              <a:gd name="T7" fmla="*/ 14 h 74"/>
              <a:gd name="T8" fmla="*/ 54 w 71"/>
              <a:gd name="T9" fmla="*/ 25 h 74"/>
              <a:gd name="T10" fmla="*/ 53 w 71"/>
              <a:gd name="T11" fmla="*/ 31 h 74"/>
              <a:gd name="T12" fmla="*/ 53 w 71"/>
              <a:gd name="T13" fmla="*/ 32 h 74"/>
              <a:gd name="T14" fmla="*/ 32 w 71"/>
              <a:gd name="T15" fmla="*/ 29 h 74"/>
              <a:gd name="T16" fmla="*/ 0 w 71"/>
              <a:gd name="T17" fmla="*/ 54 h 74"/>
              <a:gd name="T18" fmla="*/ 22 w 71"/>
              <a:gd name="T19" fmla="*/ 74 h 74"/>
              <a:gd name="T20" fmla="*/ 45 w 71"/>
              <a:gd name="T21" fmla="*/ 63 h 74"/>
              <a:gd name="T22" fmla="*/ 42 w 71"/>
              <a:gd name="T23" fmla="*/ 72 h 74"/>
              <a:gd name="T24" fmla="*/ 58 w 71"/>
              <a:gd name="T25" fmla="*/ 72 h 74"/>
              <a:gd name="T26" fmla="*/ 69 w 71"/>
              <a:gd name="T27" fmla="*/ 32 h 74"/>
              <a:gd name="T28" fmla="*/ 71 w 71"/>
              <a:gd name="T29" fmla="*/ 22 h 74"/>
              <a:gd name="T30" fmla="*/ 42 w 71"/>
              <a:gd name="T31" fmla="*/ 0 h 74"/>
              <a:gd name="T32" fmla="*/ 50 w 71"/>
              <a:gd name="T33" fmla="*/ 45 h 74"/>
              <a:gd name="T34" fmla="*/ 28 w 71"/>
              <a:gd name="T35" fmla="*/ 62 h 74"/>
              <a:gd name="T36" fmla="*/ 17 w 71"/>
              <a:gd name="T37" fmla="*/ 52 h 74"/>
              <a:gd name="T38" fmla="*/ 34 w 71"/>
              <a:gd name="T39" fmla="*/ 39 h 74"/>
              <a:gd name="T40" fmla="*/ 50 w 71"/>
              <a:gd name="T41" fmla="*/ 42 h 74"/>
              <a:gd name="T42" fmla="*/ 50 w 71"/>
              <a:gd name="T43" fmla="*/ 4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74">
                <a:moveTo>
                  <a:pt x="42" y="0"/>
                </a:moveTo>
                <a:cubicBezTo>
                  <a:pt x="32" y="0"/>
                  <a:pt x="24" y="2"/>
                  <a:pt x="16" y="5"/>
                </a:cubicBezTo>
                <a:cubicBezTo>
                  <a:pt x="19" y="18"/>
                  <a:pt x="19" y="18"/>
                  <a:pt x="19" y="18"/>
                </a:cubicBezTo>
                <a:cubicBezTo>
                  <a:pt x="25" y="16"/>
                  <a:pt x="32" y="14"/>
                  <a:pt x="39" y="14"/>
                </a:cubicBezTo>
                <a:cubicBezTo>
                  <a:pt x="50" y="14"/>
                  <a:pt x="54" y="19"/>
                  <a:pt x="54" y="25"/>
                </a:cubicBezTo>
                <a:cubicBezTo>
                  <a:pt x="54" y="27"/>
                  <a:pt x="54" y="28"/>
                  <a:pt x="53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47" y="30"/>
                  <a:pt x="40" y="29"/>
                  <a:pt x="32" y="29"/>
                </a:cubicBezTo>
                <a:cubicBezTo>
                  <a:pt x="13" y="29"/>
                  <a:pt x="0" y="38"/>
                  <a:pt x="0" y="54"/>
                </a:cubicBezTo>
                <a:cubicBezTo>
                  <a:pt x="0" y="66"/>
                  <a:pt x="9" y="74"/>
                  <a:pt x="22" y="74"/>
                </a:cubicBezTo>
                <a:cubicBezTo>
                  <a:pt x="31" y="74"/>
                  <a:pt x="39" y="70"/>
                  <a:pt x="45" y="63"/>
                </a:cubicBezTo>
                <a:cubicBezTo>
                  <a:pt x="42" y="72"/>
                  <a:pt x="42" y="72"/>
                  <a:pt x="42" y="72"/>
                </a:cubicBezTo>
                <a:cubicBezTo>
                  <a:pt x="58" y="72"/>
                  <a:pt x="58" y="72"/>
                  <a:pt x="58" y="72"/>
                </a:cubicBezTo>
                <a:cubicBezTo>
                  <a:pt x="69" y="32"/>
                  <a:pt x="69" y="32"/>
                  <a:pt x="69" y="32"/>
                </a:cubicBezTo>
                <a:cubicBezTo>
                  <a:pt x="70" y="29"/>
                  <a:pt x="71" y="25"/>
                  <a:pt x="71" y="22"/>
                </a:cubicBezTo>
                <a:cubicBezTo>
                  <a:pt x="71" y="8"/>
                  <a:pt x="61" y="0"/>
                  <a:pt x="42" y="0"/>
                </a:cubicBezTo>
                <a:close/>
                <a:moveTo>
                  <a:pt x="50" y="45"/>
                </a:moveTo>
                <a:cubicBezTo>
                  <a:pt x="47" y="54"/>
                  <a:pt x="38" y="62"/>
                  <a:pt x="28" y="62"/>
                </a:cubicBezTo>
                <a:cubicBezTo>
                  <a:pt x="21" y="62"/>
                  <a:pt x="17" y="58"/>
                  <a:pt x="17" y="52"/>
                </a:cubicBezTo>
                <a:cubicBezTo>
                  <a:pt x="17" y="45"/>
                  <a:pt x="23" y="39"/>
                  <a:pt x="34" y="39"/>
                </a:cubicBezTo>
                <a:cubicBezTo>
                  <a:pt x="41" y="39"/>
                  <a:pt x="46" y="41"/>
                  <a:pt x="50" y="42"/>
                </a:cubicBezTo>
                <a:lnTo>
                  <a:pt x="50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3" name="Freeform 28">
            <a:extLst>
              <a:ext uri="{FF2B5EF4-FFF2-40B4-BE49-F238E27FC236}">
                <a16:creationId xmlns:a16="http://schemas.microsoft.com/office/drawing/2014/main" id="{0B7D5DC4-B3B9-4F5B-BCE2-7511FBB6FDF2}"/>
              </a:ext>
            </a:extLst>
          </p:cNvPr>
          <p:cNvSpPr>
            <a:spLocks/>
          </p:cNvSpPr>
          <p:nvPr/>
        </p:nvSpPr>
        <p:spPr bwMode="auto">
          <a:xfrm>
            <a:off x="4188655" y="5222685"/>
            <a:ext cx="131395" cy="137506"/>
          </a:xfrm>
          <a:custGeom>
            <a:avLst/>
            <a:gdLst>
              <a:gd name="T0" fmla="*/ 0 w 71"/>
              <a:gd name="T1" fmla="*/ 42 h 74"/>
              <a:gd name="T2" fmla="*/ 42 w 71"/>
              <a:gd name="T3" fmla="*/ 0 h 74"/>
              <a:gd name="T4" fmla="*/ 71 w 71"/>
              <a:gd name="T5" fmla="*/ 16 h 74"/>
              <a:gd name="T6" fmla="*/ 58 w 71"/>
              <a:gd name="T7" fmla="*/ 24 h 74"/>
              <a:gd name="T8" fmla="*/ 41 w 71"/>
              <a:gd name="T9" fmla="*/ 14 h 74"/>
              <a:gd name="T10" fmla="*/ 16 w 71"/>
              <a:gd name="T11" fmla="*/ 42 h 74"/>
              <a:gd name="T12" fmla="*/ 33 w 71"/>
              <a:gd name="T13" fmla="*/ 60 h 74"/>
              <a:gd name="T14" fmla="*/ 51 w 71"/>
              <a:gd name="T15" fmla="*/ 52 h 74"/>
              <a:gd name="T16" fmla="*/ 60 w 71"/>
              <a:gd name="T17" fmla="*/ 63 h 74"/>
              <a:gd name="T18" fmla="*/ 32 w 71"/>
              <a:gd name="T19" fmla="*/ 74 h 74"/>
              <a:gd name="T20" fmla="*/ 0 w 71"/>
              <a:gd name="T21" fmla="*/ 42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" h="74">
                <a:moveTo>
                  <a:pt x="0" y="42"/>
                </a:moveTo>
                <a:cubicBezTo>
                  <a:pt x="0" y="19"/>
                  <a:pt x="19" y="0"/>
                  <a:pt x="42" y="0"/>
                </a:cubicBezTo>
                <a:cubicBezTo>
                  <a:pt x="57" y="0"/>
                  <a:pt x="66" y="7"/>
                  <a:pt x="71" y="16"/>
                </a:cubicBezTo>
                <a:cubicBezTo>
                  <a:pt x="58" y="24"/>
                  <a:pt x="58" y="24"/>
                  <a:pt x="58" y="24"/>
                </a:cubicBezTo>
                <a:cubicBezTo>
                  <a:pt x="54" y="18"/>
                  <a:pt x="50" y="14"/>
                  <a:pt x="41" y="14"/>
                </a:cubicBezTo>
                <a:cubicBezTo>
                  <a:pt x="28" y="14"/>
                  <a:pt x="16" y="27"/>
                  <a:pt x="16" y="42"/>
                </a:cubicBezTo>
                <a:cubicBezTo>
                  <a:pt x="16" y="53"/>
                  <a:pt x="24" y="60"/>
                  <a:pt x="33" y="60"/>
                </a:cubicBezTo>
                <a:cubicBezTo>
                  <a:pt x="40" y="60"/>
                  <a:pt x="46" y="57"/>
                  <a:pt x="51" y="52"/>
                </a:cubicBezTo>
                <a:cubicBezTo>
                  <a:pt x="60" y="63"/>
                  <a:pt x="60" y="63"/>
                  <a:pt x="60" y="63"/>
                </a:cubicBezTo>
                <a:cubicBezTo>
                  <a:pt x="52" y="69"/>
                  <a:pt x="44" y="74"/>
                  <a:pt x="32" y="74"/>
                </a:cubicBezTo>
                <a:cubicBezTo>
                  <a:pt x="14" y="74"/>
                  <a:pt x="0" y="62"/>
                  <a:pt x="0" y="42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4" name="Freeform 29">
            <a:extLst>
              <a:ext uri="{FF2B5EF4-FFF2-40B4-BE49-F238E27FC236}">
                <a16:creationId xmlns:a16="http://schemas.microsoft.com/office/drawing/2014/main" id="{2BFDEDD9-FFEE-4E64-91EC-57DA9B3FD097}"/>
              </a:ext>
            </a:extLst>
          </p:cNvPr>
          <p:cNvSpPr>
            <a:spLocks/>
          </p:cNvSpPr>
          <p:nvPr/>
        </p:nvSpPr>
        <p:spPr bwMode="auto">
          <a:xfrm>
            <a:off x="4310883" y="5224213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6 h 87"/>
              <a:gd name="T4" fmla="*/ 21 w 99"/>
              <a:gd name="T5" fmla="*/ 16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4 h 87"/>
              <a:gd name="T12" fmla="*/ 31 w 99"/>
              <a:gd name="T13" fmla="*/ 71 h 87"/>
              <a:gd name="T14" fmla="*/ 81 w 99"/>
              <a:gd name="T15" fmla="*/ 71 h 87"/>
              <a:gd name="T16" fmla="*/ 76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6"/>
                </a:lnTo>
                <a:lnTo>
                  <a:pt x="21" y="16"/>
                </a:lnTo>
                <a:lnTo>
                  <a:pt x="26" y="0"/>
                </a:lnTo>
                <a:lnTo>
                  <a:pt x="99" y="0"/>
                </a:lnTo>
                <a:lnTo>
                  <a:pt x="95" y="14"/>
                </a:lnTo>
                <a:lnTo>
                  <a:pt x="31" y="71"/>
                </a:lnTo>
                <a:lnTo>
                  <a:pt x="81" y="71"/>
                </a:lnTo>
                <a:lnTo>
                  <a:pt x="76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5" name="Freeform 30">
            <a:extLst>
              <a:ext uri="{FF2B5EF4-FFF2-40B4-BE49-F238E27FC236}">
                <a16:creationId xmlns:a16="http://schemas.microsoft.com/office/drawing/2014/main" id="{9DBA2DD0-34BA-4181-8367-D8E513EDB4EB}"/>
              </a:ext>
            </a:extLst>
          </p:cNvPr>
          <p:cNvSpPr>
            <a:spLocks/>
          </p:cNvSpPr>
          <p:nvPr/>
        </p:nvSpPr>
        <p:spPr bwMode="auto">
          <a:xfrm>
            <a:off x="4443805" y="5224213"/>
            <a:ext cx="168063" cy="172647"/>
          </a:xfrm>
          <a:custGeom>
            <a:avLst/>
            <a:gdLst>
              <a:gd name="T0" fmla="*/ 0 w 91"/>
              <a:gd name="T1" fmla="*/ 88 h 93"/>
              <a:gd name="T2" fmla="*/ 9 w 91"/>
              <a:gd name="T3" fmla="*/ 76 h 93"/>
              <a:gd name="T4" fmla="*/ 18 w 91"/>
              <a:gd name="T5" fmla="*/ 79 h 93"/>
              <a:gd name="T6" fmla="*/ 30 w 91"/>
              <a:gd name="T7" fmla="*/ 71 h 93"/>
              <a:gd name="T8" fmla="*/ 20 w 91"/>
              <a:gd name="T9" fmla="*/ 0 h 93"/>
              <a:gd name="T10" fmla="*/ 36 w 91"/>
              <a:gd name="T11" fmla="*/ 0 h 93"/>
              <a:gd name="T12" fmla="*/ 42 w 91"/>
              <a:gd name="T13" fmla="*/ 53 h 93"/>
              <a:gd name="T14" fmla="*/ 74 w 91"/>
              <a:gd name="T15" fmla="*/ 0 h 93"/>
              <a:gd name="T16" fmla="*/ 91 w 91"/>
              <a:gd name="T17" fmla="*/ 0 h 93"/>
              <a:gd name="T18" fmla="*/ 45 w 91"/>
              <a:gd name="T19" fmla="*/ 73 h 93"/>
              <a:gd name="T20" fmla="*/ 16 w 91"/>
              <a:gd name="T21" fmla="*/ 93 h 93"/>
              <a:gd name="T22" fmla="*/ 0 w 91"/>
              <a:gd name="T23" fmla="*/ 88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1" h="93">
                <a:moveTo>
                  <a:pt x="0" y="88"/>
                </a:moveTo>
                <a:cubicBezTo>
                  <a:pt x="9" y="76"/>
                  <a:pt x="9" y="76"/>
                  <a:pt x="9" y="76"/>
                </a:cubicBezTo>
                <a:cubicBezTo>
                  <a:pt x="11" y="78"/>
                  <a:pt x="15" y="79"/>
                  <a:pt x="18" y="79"/>
                </a:cubicBezTo>
                <a:cubicBezTo>
                  <a:pt x="22" y="79"/>
                  <a:pt x="25" y="78"/>
                  <a:pt x="30" y="71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2" y="53"/>
                  <a:pt x="42" y="53"/>
                  <a:pt x="42" y="53"/>
                </a:cubicBezTo>
                <a:cubicBezTo>
                  <a:pt x="74" y="0"/>
                  <a:pt x="74" y="0"/>
                  <a:pt x="74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45" y="73"/>
                  <a:pt x="45" y="73"/>
                  <a:pt x="45" y="73"/>
                </a:cubicBezTo>
                <a:cubicBezTo>
                  <a:pt x="36" y="88"/>
                  <a:pt x="28" y="93"/>
                  <a:pt x="16" y="93"/>
                </a:cubicBezTo>
                <a:cubicBezTo>
                  <a:pt x="9" y="93"/>
                  <a:pt x="4" y="91"/>
                  <a:pt x="0" y="8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6" name="Freeform 31">
            <a:extLst>
              <a:ext uri="{FF2B5EF4-FFF2-40B4-BE49-F238E27FC236}">
                <a16:creationId xmlns:a16="http://schemas.microsoft.com/office/drawing/2014/main" id="{A2F0D647-23EB-4109-8B50-8C157232E948}"/>
              </a:ext>
            </a:extLst>
          </p:cNvPr>
          <p:cNvSpPr>
            <a:spLocks/>
          </p:cNvSpPr>
          <p:nvPr/>
        </p:nvSpPr>
        <p:spPr bwMode="auto">
          <a:xfrm>
            <a:off x="4605757" y="5222685"/>
            <a:ext cx="140562" cy="134451"/>
          </a:xfrm>
          <a:custGeom>
            <a:avLst/>
            <a:gdLst>
              <a:gd name="T0" fmla="*/ 19 w 76"/>
              <a:gd name="T1" fmla="*/ 1 h 72"/>
              <a:gd name="T2" fmla="*/ 35 w 76"/>
              <a:gd name="T3" fmla="*/ 1 h 72"/>
              <a:gd name="T4" fmla="*/ 33 w 76"/>
              <a:gd name="T5" fmla="*/ 10 h 72"/>
              <a:gd name="T6" fmla="*/ 54 w 76"/>
              <a:gd name="T7" fmla="*/ 0 h 72"/>
              <a:gd name="T8" fmla="*/ 76 w 76"/>
              <a:gd name="T9" fmla="*/ 21 h 72"/>
              <a:gd name="T10" fmla="*/ 74 w 76"/>
              <a:gd name="T11" fmla="*/ 33 h 72"/>
              <a:gd name="T12" fmla="*/ 64 w 76"/>
              <a:gd name="T13" fmla="*/ 72 h 72"/>
              <a:gd name="T14" fmla="*/ 47 w 76"/>
              <a:gd name="T15" fmla="*/ 72 h 72"/>
              <a:gd name="T16" fmla="*/ 58 w 76"/>
              <a:gd name="T17" fmla="*/ 33 h 72"/>
              <a:gd name="T18" fmla="*/ 59 w 76"/>
              <a:gd name="T19" fmla="*/ 26 h 72"/>
              <a:gd name="T20" fmla="*/ 46 w 76"/>
              <a:gd name="T21" fmla="*/ 14 h 72"/>
              <a:gd name="T22" fmla="*/ 27 w 76"/>
              <a:gd name="T23" fmla="*/ 32 h 72"/>
              <a:gd name="T24" fmla="*/ 16 w 76"/>
              <a:gd name="T25" fmla="*/ 72 h 72"/>
              <a:gd name="T26" fmla="*/ 0 w 76"/>
              <a:gd name="T27" fmla="*/ 72 h 72"/>
              <a:gd name="T28" fmla="*/ 19 w 76"/>
              <a:gd name="T29" fmla="*/ 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6" h="72">
                <a:moveTo>
                  <a:pt x="19" y="1"/>
                </a:moveTo>
                <a:cubicBezTo>
                  <a:pt x="35" y="1"/>
                  <a:pt x="35" y="1"/>
                  <a:pt x="35" y="1"/>
                </a:cubicBezTo>
                <a:cubicBezTo>
                  <a:pt x="33" y="10"/>
                  <a:pt x="33" y="10"/>
                  <a:pt x="33" y="10"/>
                </a:cubicBezTo>
                <a:cubicBezTo>
                  <a:pt x="38" y="5"/>
                  <a:pt x="45" y="0"/>
                  <a:pt x="54" y="0"/>
                </a:cubicBezTo>
                <a:cubicBezTo>
                  <a:pt x="68" y="0"/>
                  <a:pt x="76" y="8"/>
                  <a:pt x="76" y="21"/>
                </a:cubicBezTo>
                <a:cubicBezTo>
                  <a:pt x="76" y="25"/>
                  <a:pt x="75" y="29"/>
                  <a:pt x="74" y="33"/>
                </a:cubicBezTo>
                <a:cubicBezTo>
                  <a:pt x="64" y="72"/>
                  <a:pt x="64" y="72"/>
                  <a:pt x="64" y="72"/>
                </a:cubicBezTo>
                <a:cubicBezTo>
                  <a:pt x="47" y="72"/>
                  <a:pt x="47" y="72"/>
                  <a:pt x="47" y="72"/>
                </a:cubicBezTo>
                <a:cubicBezTo>
                  <a:pt x="58" y="33"/>
                  <a:pt x="58" y="33"/>
                  <a:pt x="58" y="33"/>
                </a:cubicBezTo>
                <a:cubicBezTo>
                  <a:pt x="58" y="30"/>
                  <a:pt x="59" y="28"/>
                  <a:pt x="59" y="26"/>
                </a:cubicBezTo>
                <a:cubicBezTo>
                  <a:pt x="59" y="18"/>
                  <a:pt x="54" y="14"/>
                  <a:pt x="46" y="14"/>
                </a:cubicBezTo>
                <a:cubicBezTo>
                  <a:pt x="37" y="14"/>
                  <a:pt x="30" y="22"/>
                  <a:pt x="27" y="32"/>
                </a:cubicBezTo>
                <a:cubicBezTo>
                  <a:pt x="16" y="72"/>
                  <a:pt x="16" y="72"/>
                  <a:pt x="16" y="72"/>
                </a:cubicBezTo>
                <a:cubicBezTo>
                  <a:pt x="0" y="72"/>
                  <a:pt x="0" y="72"/>
                  <a:pt x="0" y="72"/>
                </a:cubicBezTo>
                <a:lnTo>
                  <a:pt x="19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7" name="Freeform 32">
            <a:extLst>
              <a:ext uri="{FF2B5EF4-FFF2-40B4-BE49-F238E27FC236}">
                <a16:creationId xmlns:a16="http://schemas.microsoft.com/office/drawing/2014/main" id="{6C8B900D-7BE3-4EBE-911A-62D0A66DFAC7}"/>
              </a:ext>
            </a:extLst>
          </p:cNvPr>
          <p:cNvSpPr>
            <a:spLocks noEditPoints="1"/>
          </p:cNvSpPr>
          <p:nvPr/>
        </p:nvSpPr>
        <p:spPr bwMode="auto">
          <a:xfrm>
            <a:off x="4761598" y="5222685"/>
            <a:ext cx="131395" cy="137506"/>
          </a:xfrm>
          <a:custGeom>
            <a:avLst/>
            <a:gdLst>
              <a:gd name="T0" fmla="*/ 42 w 71"/>
              <a:gd name="T1" fmla="*/ 0 h 74"/>
              <a:gd name="T2" fmla="*/ 17 w 71"/>
              <a:gd name="T3" fmla="*/ 5 h 74"/>
              <a:gd name="T4" fmla="*/ 19 w 71"/>
              <a:gd name="T5" fmla="*/ 18 h 74"/>
              <a:gd name="T6" fmla="*/ 39 w 71"/>
              <a:gd name="T7" fmla="*/ 14 h 74"/>
              <a:gd name="T8" fmla="*/ 54 w 71"/>
              <a:gd name="T9" fmla="*/ 25 h 74"/>
              <a:gd name="T10" fmla="*/ 54 w 71"/>
              <a:gd name="T11" fmla="*/ 31 h 74"/>
              <a:gd name="T12" fmla="*/ 53 w 71"/>
              <a:gd name="T13" fmla="*/ 32 h 74"/>
              <a:gd name="T14" fmla="*/ 32 w 71"/>
              <a:gd name="T15" fmla="*/ 29 h 74"/>
              <a:gd name="T16" fmla="*/ 0 w 71"/>
              <a:gd name="T17" fmla="*/ 54 h 74"/>
              <a:gd name="T18" fmla="*/ 22 w 71"/>
              <a:gd name="T19" fmla="*/ 74 h 74"/>
              <a:gd name="T20" fmla="*/ 45 w 71"/>
              <a:gd name="T21" fmla="*/ 63 h 74"/>
              <a:gd name="T22" fmla="*/ 42 w 71"/>
              <a:gd name="T23" fmla="*/ 72 h 74"/>
              <a:gd name="T24" fmla="*/ 59 w 71"/>
              <a:gd name="T25" fmla="*/ 72 h 74"/>
              <a:gd name="T26" fmla="*/ 69 w 71"/>
              <a:gd name="T27" fmla="*/ 32 h 74"/>
              <a:gd name="T28" fmla="*/ 71 w 71"/>
              <a:gd name="T29" fmla="*/ 22 h 74"/>
              <a:gd name="T30" fmla="*/ 42 w 71"/>
              <a:gd name="T31" fmla="*/ 0 h 74"/>
              <a:gd name="T32" fmla="*/ 50 w 71"/>
              <a:gd name="T33" fmla="*/ 45 h 74"/>
              <a:gd name="T34" fmla="*/ 28 w 71"/>
              <a:gd name="T35" fmla="*/ 62 h 74"/>
              <a:gd name="T36" fmla="*/ 17 w 71"/>
              <a:gd name="T37" fmla="*/ 52 h 74"/>
              <a:gd name="T38" fmla="*/ 34 w 71"/>
              <a:gd name="T39" fmla="*/ 39 h 74"/>
              <a:gd name="T40" fmla="*/ 51 w 71"/>
              <a:gd name="T41" fmla="*/ 42 h 74"/>
              <a:gd name="T42" fmla="*/ 50 w 71"/>
              <a:gd name="T43" fmla="*/ 4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74">
                <a:moveTo>
                  <a:pt x="42" y="0"/>
                </a:moveTo>
                <a:cubicBezTo>
                  <a:pt x="32" y="0"/>
                  <a:pt x="24" y="2"/>
                  <a:pt x="17" y="5"/>
                </a:cubicBezTo>
                <a:cubicBezTo>
                  <a:pt x="19" y="18"/>
                  <a:pt x="19" y="18"/>
                  <a:pt x="19" y="18"/>
                </a:cubicBezTo>
                <a:cubicBezTo>
                  <a:pt x="25" y="16"/>
                  <a:pt x="32" y="14"/>
                  <a:pt x="39" y="14"/>
                </a:cubicBezTo>
                <a:cubicBezTo>
                  <a:pt x="50" y="14"/>
                  <a:pt x="54" y="19"/>
                  <a:pt x="54" y="25"/>
                </a:cubicBezTo>
                <a:cubicBezTo>
                  <a:pt x="54" y="27"/>
                  <a:pt x="54" y="28"/>
                  <a:pt x="54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47" y="30"/>
                  <a:pt x="40" y="29"/>
                  <a:pt x="32" y="29"/>
                </a:cubicBezTo>
                <a:cubicBezTo>
                  <a:pt x="13" y="29"/>
                  <a:pt x="0" y="38"/>
                  <a:pt x="0" y="54"/>
                </a:cubicBezTo>
                <a:cubicBezTo>
                  <a:pt x="0" y="66"/>
                  <a:pt x="10" y="74"/>
                  <a:pt x="22" y="74"/>
                </a:cubicBezTo>
                <a:cubicBezTo>
                  <a:pt x="32" y="74"/>
                  <a:pt x="39" y="70"/>
                  <a:pt x="45" y="63"/>
                </a:cubicBezTo>
                <a:cubicBezTo>
                  <a:pt x="42" y="72"/>
                  <a:pt x="42" y="72"/>
                  <a:pt x="42" y="72"/>
                </a:cubicBezTo>
                <a:cubicBezTo>
                  <a:pt x="59" y="72"/>
                  <a:pt x="59" y="72"/>
                  <a:pt x="59" y="72"/>
                </a:cubicBezTo>
                <a:cubicBezTo>
                  <a:pt x="69" y="32"/>
                  <a:pt x="69" y="32"/>
                  <a:pt x="69" y="32"/>
                </a:cubicBezTo>
                <a:cubicBezTo>
                  <a:pt x="70" y="29"/>
                  <a:pt x="71" y="25"/>
                  <a:pt x="71" y="22"/>
                </a:cubicBezTo>
                <a:cubicBezTo>
                  <a:pt x="71" y="8"/>
                  <a:pt x="61" y="0"/>
                  <a:pt x="42" y="0"/>
                </a:cubicBezTo>
                <a:close/>
                <a:moveTo>
                  <a:pt x="50" y="45"/>
                </a:moveTo>
                <a:cubicBezTo>
                  <a:pt x="47" y="54"/>
                  <a:pt x="38" y="62"/>
                  <a:pt x="28" y="62"/>
                </a:cubicBezTo>
                <a:cubicBezTo>
                  <a:pt x="21" y="62"/>
                  <a:pt x="17" y="58"/>
                  <a:pt x="17" y="52"/>
                </a:cubicBezTo>
                <a:cubicBezTo>
                  <a:pt x="17" y="45"/>
                  <a:pt x="23" y="39"/>
                  <a:pt x="34" y="39"/>
                </a:cubicBezTo>
                <a:cubicBezTo>
                  <a:pt x="41" y="39"/>
                  <a:pt x="46" y="41"/>
                  <a:pt x="51" y="42"/>
                </a:cubicBezTo>
                <a:lnTo>
                  <a:pt x="50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8" name="Freeform 33">
            <a:extLst>
              <a:ext uri="{FF2B5EF4-FFF2-40B4-BE49-F238E27FC236}">
                <a16:creationId xmlns:a16="http://schemas.microsoft.com/office/drawing/2014/main" id="{38601AE6-C1DF-4704-B08E-9F11DE6CE8E8}"/>
              </a:ext>
            </a:extLst>
          </p:cNvPr>
          <p:cNvSpPr>
            <a:spLocks/>
          </p:cNvSpPr>
          <p:nvPr/>
        </p:nvSpPr>
        <p:spPr bwMode="auto">
          <a:xfrm>
            <a:off x="4975496" y="5222685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4 w 69"/>
              <a:gd name="T11" fmla="*/ 23 h 74"/>
              <a:gd name="T12" fmla="*/ 41 w 69"/>
              <a:gd name="T13" fmla="*/ 0 h 74"/>
              <a:gd name="T14" fmla="*/ 69 w 69"/>
              <a:gd name="T15" fmla="*/ 10 h 74"/>
              <a:gd name="T16" fmla="*/ 60 w 69"/>
              <a:gd name="T17" fmla="*/ 20 h 74"/>
              <a:gd name="T18" fmla="*/ 40 w 69"/>
              <a:gd name="T19" fmla="*/ 12 h 74"/>
              <a:gd name="T20" fmla="*/ 29 w 69"/>
              <a:gd name="T21" fmla="*/ 20 h 74"/>
              <a:gd name="T22" fmla="*/ 41 w 69"/>
              <a:gd name="T23" fmla="*/ 30 h 74"/>
              <a:gd name="T24" fmla="*/ 60 w 69"/>
              <a:gd name="T25" fmla="*/ 50 h 74"/>
              <a:gd name="T26" fmla="*/ 32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8" y="59"/>
                  <a:pt x="26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4" y="34"/>
                  <a:pt x="14" y="23"/>
                </a:cubicBezTo>
                <a:cubicBezTo>
                  <a:pt x="14" y="10"/>
                  <a:pt x="24" y="0"/>
                  <a:pt x="41" y="0"/>
                </a:cubicBezTo>
                <a:cubicBezTo>
                  <a:pt x="53" y="0"/>
                  <a:pt x="63" y="5"/>
                  <a:pt x="69" y="10"/>
                </a:cubicBezTo>
                <a:cubicBezTo>
                  <a:pt x="60" y="20"/>
                  <a:pt x="60" y="20"/>
                  <a:pt x="60" y="20"/>
                </a:cubicBezTo>
                <a:cubicBezTo>
                  <a:pt x="53" y="15"/>
                  <a:pt x="47" y="12"/>
                  <a:pt x="40" y="12"/>
                </a:cubicBezTo>
                <a:cubicBezTo>
                  <a:pt x="33" y="12"/>
                  <a:pt x="29" y="16"/>
                  <a:pt x="29" y="20"/>
                </a:cubicBezTo>
                <a:cubicBezTo>
                  <a:pt x="29" y="24"/>
                  <a:pt x="33" y="26"/>
                  <a:pt x="41" y="30"/>
                </a:cubicBezTo>
                <a:cubicBezTo>
                  <a:pt x="51" y="34"/>
                  <a:pt x="60" y="39"/>
                  <a:pt x="60" y="50"/>
                </a:cubicBezTo>
                <a:cubicBezTo>
                  <a:pt x="60" y="64"/>
                  <a:pt x="48" y="74"/>
                  <a:pt x="32" y="74"/>
                </a:cubicBezTo>
                <a:cubicBezTo>
                  <a:pt x="21" y="74"/>
                  <a:pt x="9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9" name="Freeform 34">
            <a:extLst>
              <a:ext uri="{FF2B5EF4-FFF2-40B4-BE49-F238E27FC236}">
                <a16:creationId xmlns:a16="http://schemas.microsoft.com/office/drawing/2014/main" id="{EC52B67D-6C5A-429D-8BF5-D81AD486D2D8}"/>
              </a:ext>
            </a:extLst>
          </p:cNvPr>
          <p:cNvSpPr>
            <a:spLocks noEditPoints="1"/>
          </p:cNvSpPr>
          <p:nvPr/>
        </p:nvSpPr>
        <p:spPr bwMode="auto">
          <a:xfrm>
            <a:off x="5106891" y="5176849"/>
            <a:ext cx="82504" cy="180286"/>
          </a:xfrm>
          <a:custGeom>
            <a:avLst/>
            <a:gdLst>
              <a:gd name="T0" fmla="*/ 24 w 54"/>
              <a:gd name="T1" fmla="*/ 31 h 118"/>
              <a:gd name="T2" fmla="*/ 44 w 54"/>
              <a:gd name="T3" fmla="*/ 31 h 118"/>
              <a:gd name="T4" fmla="*/ 21 w 54"/>
              <a:gd name="T5" fmla="*/ 118 h 118"/>
              <a:gd name="T6" fmla="*/ 0 w 54"/>
              <a:gd name="T7" fmla="*/ 118 h 118"/>
              <a:gd name="T8" fmla="*/ 24 w 54"/>
              <a:gd name="T9" fmla="*/ 31 h 118"/>
              <a:gd name="T10" fmla="*/ 32 w 54"/>
              <a:gd name="T11" fmla="*/ 0 h 118"/>
              <a:gd name="T12" fmla="*/ 54 w 54"/>
              <a:gd name="T13" fmla="*/ 0 h 118"/>
              <a:gd name="T14" fmla="*/ 48 w 54"/>
              <a:gd name="T15" fmla="*/ 18 h 118"/>
              <a:gd name="T16" fmla="*/ 27 w 54"/>
              <a:gd name="T17" fmla="*/ 18 h 118"/>
              <a:gd name="T18" fmla="*/ 32 w 54"/>
              <a:gd name="T1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" h="118">
                <a:moveTo>
                  <a:pt x="24" y="31"/>
                </a:moveTo>
                <a:lnTo>
                  <a:pt x="44" y="31"/>
                </a:lnTo>
                <a:lnTo>
                  <a:pt x="21" y="118"/>
                </a:lnTo>
                <a:lnTo>
                  <a:pt x="0" y="118"/>
                </a:lnTo>
                <a:lnTo>
                  <a:pt x="24" y="31"/>
                </a:lnTo>
                <a:close/>
                <a:moveTo>
                  <a:pt x="32" y="0"/>
                </a:moveTo>
                <a:lnTo>
                  <a:pt x="54" y="0"/>
                </a:lnTo>
                <a:lnTo>
                  <a:pt x="48" y="18"/>
                </a:lnTo>
                <a:lnTo>
                  <a:pt x="27" y="18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0" name="Freeform 35">
            <a:extLst>
              <a:ext uri="{FF2B5EF4-FFF2-40B4-BE49-F238E27FC236}">
                <a16:creationId xmlns:a16="http://schemas.microsoft.com/office/drawing/2014/main" id="{ECD2C246-FE4F-4BF4-8056-0C8ECA9E84C6}"/>
              </a:ext>
            </a:extLst>
          </p:cNvPr>
          <p:cNvSpPr>
            <a:spLocks noEditPoints="1"/>
          </p:cNvSpPr>
          <p:nvPr/>
        </p:nvSpPr>
        <p:spPr bwMode="auto">
          <a:xfrm>
            <a:off x="5187868" y="5222685"/>
            <a:ext cx="131395" cy="175703"/>
          </a:xfrm>
          <a:custGeom>
            <a:avLst/>
            <a:gdLst>
              <a:gd name="T0" fmla="*/ 71 w 71"/>
              <a:gd name="T1" fmla="*/ 27 h 95"/>
              <a:gd name="T2" fmla="*/ 42 w 71"/>
              <a:gd name="T3" fmla="*/ 0 h 95"/>
              <a:gd name="T4" fmla="*/ 0 w 71"/>
              <a:gd name="T5" fmla="*/ 43 h 95"/>
              <a:gd name="T6" fmla="*/ 32 w 71"/>
              <a:gd name="T7" fmla="*/ 74 h 95"/>
              <a:gd name="T8" fmla="*/ 37 w 71"/>
              <a:gd name="T9" fmla="*/ 74 h 95"/>
              <a:gd name="T10" fmla="*/ 29 w 71"/>
              <a:gd name="T11" fmla="*/ 86 h 95"/>
              <a:gd name="T12" fmla="*/ 44 w 71"/>
              <a:gd name="T13" fmla="*/ 95 h 95"/>
              <a:gd name="T14" fmla="*/ 49 w 71"/>
              <a:gd name="T15" fmla="*/ 94 h 95"/>
              <a:gd name="T16" fmla="*/ 51 w 71"/>
              <a:gd name="T17" fmla="*/ 87 h 95"/>
              <a:gd name="T18" fmla="*/ 42 w 71"/>
              <a:gd name="T19" fmla="*/ 82 h 95"/>
              <a:gd name="T20" fmla="*/ 52 w 71"/>
              <a:gd name="T21" fmla="*/ 70 h 95"/>
              <a:gd name="T22" fmla="*/ 60 w 71"/>
              <a:gd name="T23" fmla="*/ 64 h 95"/>
              <a:gd name="T24" fmla="*/ 52 w 71"/>
              <a:gd name="T25" fmla="*/ 54 h 95"/>
              <a:gd name="T26" fmla="*/ 34 w 71"/>
              <a:gd name="T27" fmla="*/ 60 h 95"/>
              <a:gd name="T28" fmla="*/ 16 w 71"/>
              <a:gd name="T29" fmla="*/ 43 h 95"/>
              <a:gd name="T30" fmla="*/ 67 w 71"/>
              <a:gd name="T31" fmla="*/ 43 h 95"/>
              <a:gd name="T32" fmla="*/ 71 w 71"/>
              <a:gd name="T33" fmla="*/ 27 h 95"/>
              <a:gd name="T34" fmla="*/ 54 w 71"/>
              <a:gd name="T35" fmla="*/ 31 h 95"/>
              <a:gd name="T36" fmla="*/ 17 w 71"/>
              <a:gd name="T37" fmla="*/ 31 h 95"/>
              <a:gd name="T38" fmla="*/ 41 w 71"/>
              <a:gd name="T39" fmla="*/ 13 h 95"/>
              <a:gd name="T40" fmla="*/ 55 w 71"/>
              <a:gd name="T41" fmla="*/ 27 h 95"/>
              <a:gd name="T42" fmla="*/ 54 w 71"/>
              <a:gd name="T43" fmla="*/ 31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95">
                <a:moveTo>
                  <a:pt x="71" y="27"/>
                </a:moveTo>
                <a:cubicBezTo>
                  <a:pt x="71" y="12"/>
                  <a:pt x="60" y="0"/>
                  <a:pt x="42" y="0"/>
                </a:cubicBezTo>
                <a:cubicBezTo>
                  <a:pt x="17" y="0"/>
                  <a:pt x="0" y="22"/>
                  <a:pt x="0" y="43"/>
                </a:cubicBezTo>
                <a:cubicBezTo>
                  <a:pt x="0" y="62"/>
                  <a:pt x="13" y="74"/>
                  <a:pt x="32" y="74"/>
                </a:cubicBezTo>
                <a:cubicBezTo>
                  <a:pt x="34" y="74"/>
                  <a:pt x="35" y="74"/>
                  <a:pt x="37" y="74"/>
                </a:cubicBezTo>
                <a:cubicBezTo>
                  <a:pt x="32" y="77"/>
                  <a:pt x="29" y="81"/>
                  <a:pt x="29" y="86"/>
                </a:cubicBezTo>
                <a:cubicBezTo>
                  <a:pt x="29" y="91"/>
                  <a:pt x="35" y="94"/>
                  <a:pt x="44" y="95"/>
                </a:cubicBezTo>
                <a:cubicBezTo>
                  <a:pt x="45" y="95"/>
                  <a:pt x="47" y="95"/>
                  <a:pt x="49" y="94"/>
                </a:cubicBezTo>
                <a:cubicBezTo>
                  <a:pt x="51" y="87"/>
                  <a:pt x="51" y="87"/>
                  <a:pt x="51" y="87"/>
                </a:cubicBezTo>
                <a:cubicBezTo>
                  <a:pt x="45" y="86"/>
                  <a:pt x="42" y="85"/>
                  <a:pt x="42" y="82"/>
                </a:cubicBezTo>
                <a:cubicBezTo>
                  <a:pt x="42" y="79"/>
                  <a:pt x="45" y="75"/>
                  <a:pt x="52" y="70"/>
                </a:cubicBezTo>
                <a:cubicBezTo>
                  <a:pt x="60" y="64"/>
                  <a:pt x="60" y="64"/>
                  <a:pt x="60" y="64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8"/>
                  <a:pt x="41" y="60"/>
                  <a:pt x="34" y="60"/>
                </a:cubicBezTo>
                <a:cubicBezTo>
                  <a:pt x="22" y="60"/>
                  <a:pt x="16" y="53"/>
                  <a:pt x="16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7"/>
                  <a:pt x="71" y="32"/>
                  <a:pt x="71" y="27"/>
                </a:cubicBezTo>
                <a:close/>
                <a:moveTo>
                  <a:pt x="54" y="31"/>
                </a:moveTo>
                <a:cubicBezTo>
                  <a:pt x="17" y="31"/>
                  <a:pt x="17" y="31"/>
                  <a:pt x="17" y="31"/>
                </a:cubicBezTo>
                <a:cubicBezTo>
                  <a:pt x="21" y="21"/>
                  <a:pt x="30" y="13"/>
                  <a:pt x="41" y="13"/>
                </a:cubicBezTo>
                <a:cubicBezTo>
                  <a:pt x="51" y="13"/>
                  <a:pt x="55" y="19"/>
                  <a:pt x="55" y="27"/>
                </a:cubicBezTo>
                <a:cubicBezTo>
                  <a:pt x="55" y="29"/>
                  <a:pt x="55" y="30"/>
                  <a:pt x="54" y="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1" name="Freeform 36">
            <a:extLst>
              <a:ext uri="{FF2B5EF4-FFF2-40B4-BE49-F238E27FC236}">
                <a16:creationId xmlns:a16="http://schemas.microsoft.com/office/drawing/2014/main" id="{73288119-A813-442F-BA4C-77B54943A2C4}"/>
              </a:ext>
            </a:extLst>
          </p:cNvPr>
          <p:cNvSpPr>
            <a:spLocks noEditPoints="1"/>
          </p:cNvSpPr>
          <p:nvPr/>
        </p:nvSpPr>
        <p:spPr bwMode="auto">
          <a:xfrm>
            <a:off x="3902947" y="5520615"/>
            <a:ext cx="140562" cy="139035"/>
          </a:xfrm>
          <a:custGeom>
            <a:avLst/>
            <a:gdLst>
              <a:gd name="T0" fmla="*/ 41 w 75"/>
              <a:gd name="T1" fmla="*/ 0 h 75"/>
              <a:gd name="T2" fmla="*/ 0 w 75"/>
              <a:gd name="T3" fmla="*/ 42 h 75"/>
              <a:gd name="T4" fmla="*/ 33 w 75"/>
              <a:gd name="T5" fmla="*/ 75 h 75"/>
              <a:gd name="T6" fmla="*/ 75 w 75"/>
              <a:gd name="T7" fmla="*/ 33 h 75"/>
              <a:gd name="T8" fmla="*/ 41 w 75"/>
              <a:gd name="T9" fmla="*/ 0 h 75"/>
              <a:gd name="T10" fmla="*/ 34 w 75"/>
              <a:gd name="T11" fmla="*/ 61 h 75"/>
              <a:gd name="T12" fmla="*/ 16 w 75"/>
              <a:gd name="T13" fmla="*/ 42 h 75"/>
              <a:gd name="T14" fmla="*/ 40 w 75"/>
              <a:gd name="T15" fmla="*/ 15 h 75"/>
              <a:gd name="T16" fmla="*/ 58 w 75"/>
              <a:gd name="T17" fmla="*/ 33 h 75"/>
              <a:gd name="T18" fmla="*/ 34 w 75"/>
              <a:gd name="T19" fmla="*/ 61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75">
                <a:moveTo>
                  <a:pt x="41" y="0"/>
                </a:moveTo>
                <a:cubicBezTo>
                  <a:pt x="18" y="0"/>
                  <a:pt x="0" y="20"/>
                  <a:pt x="0" y="42"/>
                </a:cubicBezTo>
                <a:cubicBezTo>
                  <a:pt x="0" y="61"/>
                  <a:pt x="13" y="75"/>
                  <a:pt x="33" y="75"/>
                </a:cubicBezTo>
                <a:cubicBezTo>
                  <a:pt x="56" y="75"/>
                  <a:pt x="75" y="55"/>
                  <a:pt x="75" y="33"/>
                </a:cubicBezTo>
                <a:cubicBezTo>
                  <a:pt x="75" y="14"/>
                  <a:pt x="61" y="0"/>
                  <a:pt x="41" y="0"/>
                </a:cubicBezTo>
                <a:close/>
                <a:moveTo>
                  <a:pt x="34" y="61"/>
                </a:moveTo>
                <a:cubicBezTo>
                  <a:pt x="23" y="61"/>
                  <a:pt x="16" y="54"/>
                  <a:pt x="16" y="42"/>
                </a:cubicBezTo>
                <a:cubicBezTo>
                  <a:pt x="16" y="29"/>
                  <a:pt x="26" y="15"/>
                  <a:pt x="40" y="15"/>
                </a:cubicBezTo>
                <a:cubicBezTo>
                  <a:pt x="51" y="15"/>
                  <a:pt x="58" y="21"/>
                  <a:pt x="58" y="33"/>
                </a:cubicBezTo>
                <a:cubicBezTo>
                  <a:pt x="58" y="46"/>
                  <a:pt x="48" y="61"/>
                  <a:pt x="34" y="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2" name="Freeform 37">
            <a:extLst>
              <a:ext uri="{FF2B5EF4-FFF2-40B4-BE49-F238E27FC236}">
                <a16:creationId xmlns:a16="http://schemas.microsoft.com/office/drawing/2014/main" id="{E26F7648-C3E9-4ED9-955A-687918B49193}"/>
              </a:ext>
            </a:extLst>
          </p:cNvPr>
          <p:cNvSpPr>
            <a:spLocks noEditPoints="1"/>
          </p:cNvSpPr>
          <p:nvPr/>
        </p:nvSpPr>
        <p:spPr bwMode="auto">
          <a:xfrm>
            <a:off x="4064899" y="5474780"/>
            <a:ext cx="168063" cy="184870"/>
          </a:xfrm>
          <a:custGeom>
            <a:avLst/>
            <a:gdLst>
              <a:gd name="T0" fmla="*/ 74 w 90"/>
              <a:gd name="T1" fmla="*/ 0 h 100"/>
              <a:gd name="T2" fmla="*/ 63 w 90"/>
              <a:gd name="T3" fmla="*/ 40 h 100"/>
              <a:gd name="T4" fmla="*/ 39 w 90"/>
              <a:gd name="T5" fmla="*/ 25 h 100"/>
              <a:gd name="T6" fmla="*/ 0 w 90"/>
              <a:gd name="T7" fmla="*/ 69 h 100"/>
              <a:gd name="T8" fmla="*/ 27 w 90"/>
              <a:gd name="T9" fmla="*/ 100 h 100"/>
              <a:gd name="T10" fmla="*/ 50 w 90"/>
              <a:gd name="T11" fmla="*/ 89 h 100"/>
              <a:gd name="T12" fmla="*/ 48 w 90"/>
              <a:gd name="T13" fmla="*/ 98 h 100"/>
              <a:gd name="T14" fmla="*/ 64 w 90"/>
              <a:gd name="T15" fmla="*/ 98 h 100"/>
              <a:gd name="T16" fmla="*/ 90 w 90"/>
              <a:gd name="T17" fmla="*/ 0 h 100"/>
              <a:gd name="T18" fmla="*/ 74 w 90"/>
              <a:gd name="T19" fmla="*/ 0 h 100"/>
              <a:gd name="T20" fmla="*/ 34 w 90"/>
              <a:gd name="T21" fmla="*/ 86 h 100"/>
              <a:gd name="T22" fmla="*/ 17 w 90"/>
              <a:gd name="T23" fmla="*/ 68 h 100"/>
              <a:gd name="T24" fmla="*/ 41 w 90"/>
              <a:gd name="T25" fmla="*/ 39 h 100"/>
              <a:gd name="T26" fmla="*/ 59 w 90"/>
              <a:gd name="T27" fmla="*/ 57 h 100"/>
              <a:gd name="T28" fmla="*/ 34 w 90"/>
              <a:gd name="T29" fmla="*/ 8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0" h="100">
                <a:moveTo>
                  <a:pt x="74" y="0"/>
                </a:moveTo>
                <a:cubicBezTo>
                  <a:pt x="63" y="40"/>
                  <a:pt x="63" y="40"/>
                  <a:pt x="63" y="40"/>
                </a:cubicBezTo>
                <a:cubicBezTo>
                  <a:pt x="59" y="32"/>
                  <a:pt x="52" y="25"/>
                  <a:pt x="39" y="25"/>
                </a:cubicBezTo>
                <a:cubicBezTo>
                  <a:pt x="19" y="25"/>
                  <a:pt x="0" y="44"/>
                  <a:pt x="0" y="69"/>
                </a:cubicBezTo>
                <a:cubicBezTo>
                  <a:pt x="0" y="88"/>
                  <a:pt x="12" y="100"/>
                  <a:pt x="27" y="100"/>
                </a:cubicBezTo>
                <a:cubicBezTo>
                  <a:pt x="37" y="100"/>
                  <a:pt x="44" y="95"/>
                  <a:pt x="50" y="89"/>
                </a:cubicBezTo>
                <a:cubicBezTo>
                  <a:pt x="48" y="98"/>
                  <a:pt x="48" y="98"/>
                  <a:pt x="48" y="98"/>
                </a:cubicBezTo>
                <a:cubicBezTo>
                  <a:pt x="64" y="98"/>
                  <a:pt x="64" y="98"/>
                  <a:pt x="64" y="98"/>
                </a:cubicBezTo>
                <a:cubicBezTo>
                  <a:pt x="90" y="0"/>
                  <a:pt x="90" y="0"/>
                  <a:pt x="90" y="0"/>
                </a:cubicBezTo>
                <a:lnTo>
                  <a:pt x="74" y="0"/>
                </a:lnTo>
                <a:close/>
                <a:moveTo>
                  <a:pt x="34" y="86"/>
                </a:moveTo>
                <a:cubicBezTo>
                  <a:pt x="23" y="86"/>
                  <a:pt x="17" y="79"/>
                  <a:pt x="17" y="68"/>
                </a:cubicBezTo>
                <a:cubicBezTo>
                  <a:pt x="17" y="52"/>
                  <a:pt x="28" y="39"/>
                  <a:pt x="41" y="39"/>
                </a:cubicBezTo>
                <a:cubicBezTo>
                  <a:pt x="52" y="39"/>
                  <a:pt x="59" y="47"/>
                  <a:pt x="59" y="57"/>
                </a:cubicBezTo>
                <a:cubicBezTo>
                  <a:pt x="59" y="72"/>
                  <a:pt x="47" y="86"/>
                  <a:pt x="34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3" name="Freeform 38">
            <a:extLst>
              <a:ext uri="{FF2B5EF4-FFF2-40B4-BE49-F238E27FC236}">
                <a16:creationId xmlns:a16="http://schemas.microsoft.com/office/drawing/2014/main" id="{598BF375-74D7-4B0A-A6C0-9F6E48F0E3C5}"/>
              </a:ext>
            </a:extLst>
          </p:cNvPr>
          <p:cNvSpPr>
            <a:spLocks/>
          </p:cNvSpPr>
          <p:nvPr/>
        </p:nvSpPr>
        <p:spPr bwMode="auto">
          <a:xfrm>
            <a:off x="4315466" y="5479363"/>
            <a:ext cx="174175" cy="180286"/>
          </a:xfrm>
          <a:custGeom>
            <a:avLst/>
            <a:gdLst>
              <a:gd name="T0" fmla="*/ 0 w 94"/>
              <a:gd name="T1" fmla="*/ 57 h 98"/>
              <a:gd name="T2" fmla="*/ 57 w 94"/>
              <a:gd name="T3" fmla="*/ 0 h 98"/>
              <a:gd name="T4" fmla="*/ 94 w 94"/>
              <a:gd name="T5" fmla="*/ 20 h 98"/>
              <a:gd name="T6" fmla="*/ 80 w 94"/>
              <a:gd name="T7" fmla="*/ 30 h 98"/>
              <a:gd name="T8" fmla="*/ 55 w 94"/>
              <a:gd name="T9" fmla="*/ 15 h 98"/>
              <a:gd name="T10" fmla="*/ 18 w 94"/>
              <a:gd name="T11" fmla="*/ 57 h 98"/>
              <a:gd name="T12" fmla="*/ 43 w 94"/>
              <a:gd name="T13" fmla="*/ 82 h 98"/>
              <a:gd name="T14" fmla="*/ 68 w 94"/>
              <a:gd name="T15" fmla="*/ 72 h 98"/>
              <a:gd name="T16" fmla="*/ 79 w 94"/>
              <a:gd name="T17" fmla="*/ 83 h 98"/>
              <a:gd name="T18" fmla="*/ 43 w 94"/>
              <a:gd name="T19" fmla="*/ 98 h 98"/>
              <a:gd name="T20" fmla="*/ 0 w 94"/>
              <a:gd name="T21" fmla="*/ 57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4" h="98">
                <a:moveTo>
                  <a:pt x="0" y="57"/>
                </a:moveTo>
                <a:cubicBezTo>
                  <a:pt x="0" y="27"/>
                  <a:pt x="26" y="0"/>
                  <a:pt x="57" y="0"/>
                </a:cubicBezTo>
                <a:cubicBezTo>
                  <a:pt x="75" y="0"/>
                  <a:pt x="87" y="8"/>
                  <a:pt x="94" y="20"/>
                </a:cubicBezTo>
                <a:cubicBezTo>
                  <a:pt x="80" y="30"/>
                  <a:pt x="80" y="30"/>
                  <a:pt x="80" y="30"/>
                </a:cubicBezTo>
                <a:cubicBezTo>
                  <a:pt x="75" y="21"/>
                  <a:pt x="68" y="15"/>
                  <a:pt x="55" y="15"/>
                </a:cubicBezTo>
                <a:cubicBezTo>
                  <a:pt x="35" y="15"/>
                  <a:pt x="18" y="35"/>
                  <a:pt x="18" y="57"/>
                </a:cubicBezTo>
                <a:cubicBezTo>
                  <a:pt x="18" y="72"/>
                  <a:pt x="28" y="82"/>
                  <a:pt x="43" y="82"/>
                </a:cubicBezTo>
                <a:cubicBezTo>
                  <a:pt x="54" y="82"/>
                  <a:pt x="61" y="78"/>
                  <a:pt x="68" y="72"/>
                </a:cubicBezTo>
                <a:cubicBezTo>
                  <a:pt x="79" y="83"/>
                  <a:pt x="79" y="83"/>
                  <a:pt x="79" y="83"/>
                </a:cubicBezTo>
                <a:cubicBezTo>
                  <a:pt x="70" y="91"/>
                  <a:pt x="59" y="98"/>
                  <a:pt x="43" y="98"/>
                </a:cubicBezTo>
                <a:cubicBezTo>
                  <a:pt x="19" y="98"/>
                  <a:pt x="0" y="82"/>
                  <a:pt x="0" y="57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4" name="Freeform 39">
            <a:extLst>
              <a:ext uri="{FF2B5EF4-FFF2-40B4-BE49-F238E27FC236}">
                <a16:creationId xmlns:a16="http://schemas.microsoft.com/office/drawing/2014/main" id="{9AF42975-1F8C-4A38-8DDF-8BAD4B42610E}"/>
              </a:ext>
            </a:extLst>
          </p:cNvPr>
          <p:cNvSpPr>
            <a:spLocks noEditPoints="1"/>
          </p:cNvSpPr>
          <p:nvPr/>
        </p:nvSpPr>
        <p:spPr bwMode="auto">
          <a:xfrm>
            <a:off x="4482002" y="5474780"/>
            <a:ext cx="82504" cy="181814"/>
          </a:xfrm>
          <a:custGeom>
            <a:avLst/>
            <a:gdLst>
              <a:gd name="T0" fmla="*/ 23 w 54"/>
              <a:gd name="T1" fmla="*/ 33 h 119"/>
              <a:gd name="T2" fmla="*/ 44 w 54"/>
              <a:gd name="T3" fmla="*/ 33 h 119"/>
              <a:gd name="T4" fmla="*/ 21 w 54"/>
              <a:gd name="T5" fmla="*/ 119 h 119"/>
              <a:gd name="T6" fmla="*/ 0 w 54"/>
              <a:gd name="T7" fmla="*/ 119 h 119"/>
              <a:gd name="T8" fmla="*/ 23 w 54"/>
              <a:gd name="T9" fmla="*/ 33 h 119"/>
              <a:gd name="T10" fmla="*/ 32 w 54"/>
              <a:gd name="T11" fmla="*/ 0 h 119"/>
              <a:gd name="T12" fmla="*/ 54 w 54"/>
              <a:gd name="T13" fmla="*/ 0 h 119"/>
              <a:gd name="T14" fmla="*/ 48 w 54"/>
              <a:gd name="T15" fmla="*/ 20 h 119"/>
              <a:gd name="T16" fmla="*/ 27 w 54"/>
              <a:gd name="T17" fmla="*/ 20 h 119"/>
              <a:gd name="T18" fmla="*/ 32 w 54"/>
              <a:gd name="T1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" h="119">
                <a:moveTo>
                  <a:pt x="23" y="33"/>
                </a:moveTo>
                <a:lnTo>
                  <a:pt x="44" y="33"/>
                </a:lnTo>
                <a:lnTo>
                  <a:pt x="21" y="119"/>
                </a:lnTo>
                <a:lnTo>
                  <a:pt x="0" y="119"/>
                </a:lnTo>
                <a:lnTo>
                  <a:pt x="23" y="33"/>
                </a:lnTo>
                <a:close/>
                <a:moveTo>
                  <a:pt x="32" y="0"/>
                </a:moveTo>
                <a:lnTo>
                  <a:pt x="54" y="0"/>
                </a:lnTo>
                <a:lnTo>
                  <a:pt x="48" y="20"/>
                </a:lnTo>
                <a:lnTo>
                  <a:pt x="27" y="20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5" name="Freeform 40">
            <a:extLst>
              <a:ext uri="{FF2B5EF4-FFF2-40B4-BE49-F238E27FC236}">
                <a16:creationId xmlns:a16="http://schemas.microsoft.com/office/drawing/2014/main" id="{ECEB4D6F-605E-4EBB-8344-0C4D04176627}"/>
              </a:ext>
            </a:extLst>
          </p:cNvPr>
          <p:cNvSpPr>
            <a:spLocks noEditPoints="1"/>
          </p:cNvSpPr>
          <p:nvPr/>
        </p:nvSpPr>
        <p:spPr bwMode="auto">
          <a:xfrm>
            <a:off x="4562977" y="5520615"/>
            <a:ext cx="131395" cy="139035"/>
          </a:xfrm>
          <a:custGeom>
            <a:avLst/>
            <a:gdLst>
              <a:gd name="T0" fmla="*/ 71 w 71"/>
              <a:gd name="T1" fmla="*/ 28 h 75"/>
              <a:gd name="T2" fmla="*/ 42 w 71"/>
              <a:gd name="T3" fmla="*/ 0 h 75"/>
              <a:gd name="T4" fmla="*/ 0 w 71"/>
              <a:gd name="T5" fmla="*/ 44 h 75"/>
              <a:gd name="T6" fmla="*/ 33 w 71"/>
              <a:gd name="T7" fmla="*/ 75 h 75"/>
              <a:gd name="T8" fmla="*/ 60 w 71"/>
              <a:gd name="T9" fmla="*/ 65 h 75"/>
              <a:gd name="T10" fmla="*/ 52 w 71"/>
              <a:gd name="T11" fmla="*/ 54 h 75"/>
              <a:gd name="T12" fmla="*/ 34 w 71"/>
              <a:gd name="T13" fmla="*/ 61 h 75"/>
              <a:gd name="T14" fmla="*/ 16 w 71"/>
              <a:gd name="T15" fmla="*/ 43 h 75"/>
              <a:gd name="T16" fmla="*/ 67 w 71"/>
              <a:gd name="T17" fmla="*/ 43 h 75"/>
              <a:gd name="T18" fmla="*/ 71 w 71"/>
              <a:gd name="T19" fmla="*/ 28 h 75"/>
              <a:gd name="T20" fmla="*/ 54 w 71"/>
              <a:gd name="T21" fmla="*/ 32 h 75"/>
              <a:gd name="T22" fmla="*/ 17 w 71"/>
              <a:gd name="T23" fmla="*/ 32 h 75"/>
              <a:gd name="T24" fmla="*/ 41 w 71"/>
              <a:gd name="T25" fmla="*/ 14 h 75"/>
              <a:gd name="T26" fmla="*/ 55 w 71"/>
              <a:gd name="T27" fmla="*/ 27 h 75"/>
              <a:gd name="T28" fmla="*/ 54 w 71"/>
              <a:gd name="T29" fmla="*/ 32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1" h="75">
                <a:moveTo>
                  <a:pt x="71" y="28"/>
                </a:moveTo>
                <a:cubicBezTo>
                  <a:pt x="71" y="13"/>
                  <a:pt x="60" y="0"/>
                  <a:pt x="42" y="0"/>
                </a:cubicBezTo>
                <a:cubicBezTo>
                  <a:pt x="17" y="0"/>
                  <a:pt x="0" y="22"/>
                  <a:pt x="0" y="44"/>
                </a:cubicBezTo>
                <a:cubicBezTo>
                  <a:pt x="0" y="63"/>
                  <a:pt x="13" y="75"/>
                  <a:pt x="33" y="75"/>
                </a:cubicBezTo>
                <a:cubicBezTo>
                  <a:pt x="45" y="75"/>
                  <a:pt x="53" y="70"/>
                  <a:pt x="60" y="65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9"/>
                  <a:pt x="41" y="61"/>
                  <a:pt x="34" y="61"/>
                </a:cubicBezTo>
                <a:cubicBezTo>
                  <a:pt x="22" y="61"/>
                  <a:pt x="16" y="54"/>
                  <a:pt x="16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8"/>
                  <a:pt x="71" y="33"/>
                  <a:pt x="71" y="28"/>
                </a:cubicBezTo>
                <a:close/>
                <a:moveTo>
                  <a:pt x="54" y="32"/>
                </a:moveTo>
                <a:cubicBezTo>
                  <a:pt x="17" y="32"/>
                  <a:pt x="17" y="32"/>
                  <a:pt x="17" y="32"/>
                </a:cubicBezTo>
                <a:cubicBezTo>
                  <a:pt x="21" y="22"/>
                  <a:pt x="30" y="14"/>
                  <a:pt x="41" y="14"/>
                </a:cubicBezTo>
                <a:cubicBezTo>
                  <a:pt x="51" y="14"/>
                  <a:pt x="55" y="20"/>
                  <a:pt x="55" y="27"/>
                </a:cubicBezTo>
                <a:cubicBezTo>
                  <a:pt x="55" y="29"/>
                  <a:pt x="55" y="31"/>
                  <a:pt x="54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6" name="Freeform 41">
            <a:extLst>
              <a:ext uri="{FF2B5EF4-FFF2-40B4-BE49-F238E27FC236}">
                <a16:creationId xmlns:a16="http://schemas.microsoft.com/office/drawing/2014/main" id="{665F9E09-ADB4-4513-A020-3D0F4A3190CC}"/>
              </a:ext>
            </a:extLst>
          </p:cNvPr>
          <p:cNvSpPr>
            <a:spLocks noEditPoints="1"/>
          </p:cNvSpPr>
          <p:nvPr/>
        </p:nvSpPr>
        <p:spPr bwMode="auto">
          <a:xfrm>
            <a:off x="4703539" y="5474780"/>
            <a:ext cx="154313" cy="184870"/>
          </a:xfrm>
          <a:custGeom>
            <a:avLst/>
            <a:gdLst>
              <a:gd name="T0" fmla="*/ 55 w 83"/>
              <a:gd name="T1" fmla="*/ 25 h 100"/>
              <a:gd name="T2" fmla="*/ 33 w 83"/>
              <a:gd name="T3" fmla="*/ 36 h 100"/>
              <a:gd name="T4" fmla="*/ 42 w 83"/>
              <a:gd name="T5" fmla="*/ 0 h 100"/>
              <a:gd name="T6" fmla="*/ 26 w 83"/>
              <a:gd name="T7" fmla="*/ 0 h 100"/>
              <a:gd name="T8" fmla="*/ 0 w 83"/>
              <a:gd name="T9" fmla="*/ 98 h 100"/>
              <a:gd name="T10" fmla="*/ 16 w 83"/>
              <a:gd name="T11" fmla="*/ 98 h 100"/>
              <a:gd name="T12" fmla="*/ 20 w 83"/>
              <a:gd name="T13" fmla="*/ 85 h 100"/>
              <a:gd name="T14" fmla="*/ 44 w 83"/>
              <a:gd name="T15" fmla="*/ 100 h 100"/>
              <a:gd name="T16" fmla="*/ 83 w 83"/>
              <a:gd name="T17" fmla="*/ 56 h 100"/>
              <a:gd name="T18" fmla="*/ 55 w 83"/>
              <a:gd name="T19" fmla="*/ 25 h 100"/>
              <a:gd name="T20" fmla="*/ 42 w 83"/>
              <a:gd name="T21" fmla="*/ 86 h 100"/>
              <a:gd name="T22" fmla="*/ 24 w 83"/>
              <a:gd name="T23" fmla="*/ 68 h 100"/>
              <a:gd name="T24" fmla="*/ 49 w 83"/>
              <a:gd name="T25" fmla="*/ 39 h 100"/>
              <a:gd name="T26" fmla="*/ 66 w 83"/>
              <a:gd name="T27" fmla="*/ 57 h 100"/>
              <a:gd name="T28" fmla="*/ 42 w 83"/>
              <a:gd name="T29" fmla="*/ 8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3" h="100">
                <a:moveTo>
                  <a:pt x="55" y="25"/>
                </a:moveTo>
                <a:cubicBezTo>
                  <a:pt x="46" y="25"/>
                  <a:pt x="39" y="30"/>
                  <a:pt x="33" y="36"/>
                </a:cubicBezTo>
                <a:cubicBezTo>
                  <a:pt x="42" y="0"/>
                  <a:pt x="42" y="0"/>
                  <a:pt x="42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6" y="98"/>
                  <a:pt x="16" y="98"/>
                  <a:pt x="16" y="98"/>
                </a:cubicBezTo>
                <a:cubicBezTo>
                  <a:pt x="20" y="85"/>
                  <a:pt x="20" y="85"/>
                  <a:pt x="20" y="85"/>
                </a:cubicBezTo>
                <a:cubicBezTo>
                  <a:pt x="24" y="93"/>
                  <a:pt x="31" y="100"/>
                  <a:pt x="44" y="100"/>
                </a:cubicBezTo>
                <a:cubicBezTo>
                  <a:pt x="64" y="100"/>
                  <a:pt x="83" y="81"/>
                  <a:pt x="83" y="56"/>
                </a:cubicBezTo>
                <a:cubicBezTo>
                  <a:pt x="83" y="37"/>
                  <a:pt x="71" y="25"/>
                  <a:pt x="55" y="25"/>
                </a:cubicBezTo>
                <a:close/>
                <a:moveTo>
                  <a:pt x="42" y="86"/>
                </a:moveTo>
                <a:cubicBezTo>
                  <a:pt x="31" y="86"/>
                  <a:pt x="24" y="78"/>
                  <a:pt x="24" y="68"/>
                </a:cubicBezTo>
                <a:cubicBezTo>
                  <a:pt x="24" y="52"/>
                  <a:pt x="36" y="39"/>
                  <a:pt x="49" y="39"/>
                </a:cubicBezTo>
                <a:cubicBezTo>
                  <a:pt x="59" y="39"/>
                  <a:pt x="66" y="46"/>
                  <a:pt x="66" y="57"/>
                </a:cubicBezTo>
                <a:cubicBezTo>
                  <a:pt x="66" y="73"/>
                  <a:pt x="55" y="86"/>
                  <a:pt x="42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7" name="Freeform 42">
            <a:extLst>
              <a:ext uri="{FF2B5EF4-FFF2-40B4-BE49-F238E27FC236}">
                <a16:creationId xmlns:a16="http://schemas.microsoft.com/office/drawing/2014/main" id="{7C00012B-E5F5-4629-8D13-C63A25D6D192}"/>
              </a:ext>
            </a:extLst>
          </p:cNvPr>
          <p:cNvSpPr>
            <a:spLocks noEditPoints="1"/>
          </p:cNvSpPr>
          <p:nvPr/>
        </p:nvSpPr>
        <p:spPr bwMode="auto">
          <a:xfrm>
            <a:off x="4873131" y="5474780"/>
            <a:ext cx="79448" cy="181814"/>
          </a:xfrm>
          <a:custGeom>
            <a:avLst/>
            <a:gdLst>
              <a:gd name="T0" fmla="*/ 23 w 52"/>
              <a:gd name="T1" fmla="*/ 33 h 119"/>
              <a:gd name="T2" fmla="*/ 43 w 52"/>
              <a:gd name="T3" fmla="*/ 33 h 119"/>
              <a:gd name="T4" fmla="*/ 19 w 52"/>
              <a:gd name="T5" fmla="*/ 119 h 119"/>
              <a:gd name="T6" fmla="*/ 0 w 52"/>
              <a:gd name="T7" fmla="*/ 119 h 119"/>
              <a:gd name="T8" fmla="*/ 23 w 52"/>
              <a:gd name="T9" fmla="*/ 33 h 119"/>
              <a:gd name="T10" fmla="*/ 30 w 52"/>
              <a:gd name="T11" fmla="*/ 0 h 119"/>
              <a:gd name="T12" fmla="*/ 52 w 52"/>
              <a:gd name="T13" fmla="*/ 0 h 119"/>
              <a:gd name="T14" fmla="*/ 47 w 52"/>
              <a:gd name="T15" fmla="*/ 20 h 119"/>
              <a:gd name="T16" fmla="*/ 26 w 52"/>
              <a:gd name="T17" fmla="*/ 20 h 119"/>
              <a:gd name="T18" fmla="*/ 30 w 52"/>
              <a:gd name="T1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" h="119">
                <a:moveTo>
                  <a:pt x="23" y="33"/>
                </a:moveTo>
                <a:lnTo>
                  <a:pt x="43" y="33"/>
                </a:lnTo>
                <a:lnTo>
                  <a:pt x="19" y="119"/>
                </a:lnTo>
                <a:lnTo>
                  <a:pt x="0" y="119"/>
                </a:lnTo>
                <a:lnTo>
                  <a:pt x="23" y="33"/>
                </a:lnTo>
                <a:close/>
                <a:moveTo>
                  <a:pt x="30" y="0"/>
                </a:moveTo>
                <a:lnTo>
                  <a:pt x="52" y="0"/>
                </a:lnTo>
                <a:lnTo>
                  <a:pt x="47" y="20"/>
                </a:lnTo>
                <a:lnTo>
                  <a:pt x="26" y="20"/>
                </a:lnTo>
                <a:lnTo>
                  <a:pt x="3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8" name="Freeform 43">
            <a:extLst>
              <a:ext uri="{FF2B5EF4-FFF2-40B4-BE49-F238E27FC236}">
                <a16:creationId xmlns:a16="http://schemas.microsoft.com/office/drawing/2014/main" id="{C4B35666-CF21-4E55-99D4-7468935007FA}"/>
              </a:ext>
            </a:extLst>
          </p:cNvPr>
          <p:cNvSpPr>
            <a:spLocks noEditPoints="1"/>
          </p:cNvSpPr>
          <p:nvPr/>
        </p:nvSpPr>
        <p:spPr bwMode="auto">
          <a:xfrm>
            <a:off x="4952579" y="5520615"/>
            <a:ext cx="131395" cy="139035"/>
          </a:xfrm>
          <a:custGeom>
            <a:avLst/>
            <a:gdLst>
              <a:gd name="T0" fmla="*/ 70 w 70"/>
              <a:gd name="T1" fmla="*/ 28 h 75"/>
              <a:gd name="T2" fmla="*/ 42 w 70"/>
              <a:gd name="T3" fmla="*/ 0 h 75"/>
              <a:gd name="T4" fmla="*/ 0 w 70"/>
              <a:gd name="T5" fmla="*/ 44 h 75"/>
              <a:gd name="T6" fmla="*/ 32 w 70"/>
              <a:gd name="T7" fmla="*/ 75 h 75"/>
              <a:gd name="T8" fmla="*/ 60 w 70"/>
              <a:gd name="T9" fmla="*/ 65 h 75"/>
              <a:gd name="T10" fmla="*/ 52 w 70"/>
              <a:gd name="T11" fmla="*/ 54 h 75"/>
              <a:gd name="T12" fmla="*/ 34 w 70"/>
              <a:gd name="T13" fmla="*/ 61 h 75"/>
              <a:gd name="T14" fmla="*/ 15 w 70"/>
              <a:gd name="T15" fmla="*/ 43 h 75"/>
              <a:gd name="T16" fmla="*/ 67 w 70"/>
              <a:gd name="T17" fmla="*/ 43 h 75"/>
              <a:gd name="T18" fmla="*/ 70 w 70"/>
              <a:gd name="T19" fmla="*/ 28 h 75"/>
              <a:gd name="T20" fmla="*/ 54 w 70"/>
              <a:gd name="T21" fmla="*/ 32 h 75"/>
              <a:gd name="T22" fmla="*/ 17 w 70"/>
              <a:gd name="T23" fmla="*/ 32 h 75"/>
              <a:gd name="T24" fmla="*/ 40 w 70"/>
              <a:gd name="T25" fmla="*/ 14 h 75"/>
              <a:gd name="T26" fmla="*/ 55 w 70"/>
              <a:gd name="T27" fmla="*/ 27 h 75"/>
              <a:gd name="T28" fmla="*/ 54 w 70"/>
              <a:gd name="T29" fmla="*/ 32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0" h="75">
                <a:moveTo>
                  <a:pt x="70" y="28"/>
                </a:moveTo>
                <a:cubicBezTo>
                  <a:pt x="70" y="13"/>
                  <a:pt x="60" y="0"/>
                  <a:pt x="42" y="0"/>
                </a:cubicBezTo>
                <a:cubicBezTo>
                  <a:pt x="17" y="0"/>
                  <a:pt x="0" y="22"/>
                  <a:pt x="0" y="44"/>
                </a:cubicBezTo>
                <a:cubicBezTo>
                  <a:pt x="0" y="63"/>
                  <a:pt x="12" y="75"/>
                  <a:pt x="32" y="75"/>
                </a:cubicBezTo>
                <a:cubicBezTo>
                  <a:pt x="44" y="75"/>
                  <a:pt x="53" y="70"/>
                  <a:pt x="60" y="65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9"/>
                  <a:pt x="41" y="61"/>
                  <a:pt x="34" y="61"/>
                </a:cubicBezTo>
                <a:cubicBezTo>
                  <a:pt x="22" y="61"/>
                  <a:pt x="15" y="54"/>
                  <a:pt x="15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8"/>
                  <a:pt x="70" y="33"/>
                  <a:pt x="70" y="28"/>
                </a:cubicBezTo>
                <a:close/>
                <a:moveTo>
                  <a:pt x="54" y="32"/>
                </a:moveTo>
                <a:cubicBezTo>
                  <a:pt x="17" y="32"/>
                  <a:pt x="17" y="32"/>
                  <a:pt x="17" y="32"/>
                </a:cubicBezTo>
                <a:cubicBezTo>
                  <a:pt x="21" y="22"/>
                  <a:pt x="29" y="14"/>
                  <a:pt x="40" y="14"/>
                </a:cubicBezTo>
                <a:cubicBezTo>
                  <a:pt x="50" y="14"/>
                  <a:pt x="55" y="20"/>
                  <a:pt x="55" y="27"/>
                </a:cubicBezTo>
                <a:cubicBezTo>
                  <a:pt x="55" y="29"/>
                  <a:pt x="54" y="31"/>
                  <a:pt x="54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9" name="Line 44">
            <a:extLst>
              <a:ext uri="{FF2B5EF4-FFF2-40B4-BE49-F238E27FC236}">
                <a16:creationId xmlns:a16="http://schemas.microsoft.com/office/drawing/2014/main" id="{4F6AE57C-90D8-408A-94F0-3FF4ACD28C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0724" y="4484735"/>
            <a:ext cx="826566" cy="4584"/>
          </a:xfrm>
          <a:prstGeom prst="line">
            <a:avLst/>
          </a:prstGeom>
          <a:solidFill>
            <a:schemeClr val="accent6"/>
          </a:solidFill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0" name="Freeform 45">
            <a:extLst>
              <a:ext uri="{FF2B5EF4-FFF2-40B4-BE49-F238E27FC236}">
                <a16:creationId xmlns:a16="http://schemas.microsoft.com/office/drawing/2014/main" id="{ACA6BD02-7A24-4E1C-80D7-AB8DF610C820}"/>
              </a:ext>
            </a:extLst>
          </p:cNvPr>
          <p:cNvSpPr>
            <a:spLocks/>
          </p:cNvSpPr>
          <p:nvPr/>
        </p:nvSpPr>
        <p:spPr bwMode="auto">
          <a:xfrm>
            <a:off x="3890724" y="4881975"/>
            <a:ext cx="262790" cy="175703"/>
          </a:xfrm>
          <a:custGeom>
            <a:avLst/>
            <a:gdLst>
              <a:gd name="T0" fmla="*/ 0 w 172"/>
              <a:gd name="T1" fmla="*/ 0 h 115"/>
              <a:gd name="T2" fmla="*/ 21 w 172"/>
              <a:gd name="T3" fmla="*/ 0 h 115"/>
              <a:gd name="T4" fmla="*/ 25 w 172"/>
              <a:gd name="T5" fmla="*/ 85 h 115"/>
              <a:gd name="T6" fmla="*/ 75 w 172"/>
              <a:gd name="T7" fmla="*/ 0 h 115"/>
              <a:gd name="T8" fmla="*/ 94 w 172"/>
              <a:gd name="T9" fmla="*/ 0 h 115"/>
              <a:gd name="T10" fmla="*/ 99 w 172"/>
              <a:gd name="T11" fmla="*/ 85 h 115"/>
              <a:gd name="T12" fmla="*/ 148 w 172"/>
              <a:gd name="T13" fmla="*/ 0 h 115"/>
              <a:gd name="T14" fmla="*/ 172 w 172"/>
              <a:gd name="T15" fmla="*/ 0 h 115"/>
              <a:gd name="T16" fmla="*/ 101 w 172"/>
              <a:gd name="T17" fmla="*/ 115 h 115"/>
              <a:gd name="T18" fmla="*/ 83 w 172"/>
              <a:gd name="T19" fmla="*/ 115 h 115"/>
              <a:gd name="T20" fmla="*/ 77 w 172"/>
              <a:gd name="T21" fmla="*/ 34 h 115"/>
              <a:gd name="T22" fmla="*/ 27 w 172"/>
              <a:gd name="T23" fmla="*/ 115 h 115"/>
              <a:gd name="T24" fmla="*/ 8 w 172"/>
              <a:gd name="T25" fmla="*/ 115 h 115"/>
              <a:gd name="T26" fmla="*/ 0 w 172"/>
              <a:gd name="T27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2" h="115">
                <a:moveTo>
                  <a:pt x="0" y="0"/>
                </a:moveTo>
                <a:lnTo>
                  <a:pt x="21" y="0"/>
                </a:lnTo>
                <a:lnTo>
                  <a:pt x="25" y="85"/>
                </a:lnTo>
                <a:lnTo>
                  <a:pt x="75" y="0"/>
                </a:lnTo>
                <a:lnTo>
                  <a:pt x="94" y="0"/>
                </a:lnTo>
                <a:lnTo>
                  <a:pt x="99" y="85"/>
                </a:lnTo>
                <a:lnTo>
                  <a:pt x="148" y="0"/>
                </a:lnTo>
                <a:lnTo>
                  <a:pt x="172" y="0"/>
                </a:lnTo>
                <a:lnTo>
                  <a:pt x="101" y="115"/>
                </a:lnTo>
                <a:lnTo>
                  <a:pt x="83" y="115"/>
                </a:lnTo>
                <a:lnTo>
                  <a:pt x="77" y="34"/>
                </a:lnTo>
                <a:lnTo>
                  <a:pt x="27" y="115"/>
                </a:lnTo>
                <a:lnTo>
                  <a:pt x="8" y="11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1" name="Freeform 46">
            <a:extLst>
              <a:ext uri="{FF2B5EF4-FFF2-40B4-BE49-F238E27FC236}">
                <a16:creationId xmlns:a16="http://schemas.microsoft.com/office/drawing/2014/main" id="{43E4A8B4-7C01-43BC-8454-9BF182FA6365}"/>
              </a:ext>
            </a:extLst>
          </p:cNvPr>
          <p:cNvSpPr>
            <a:spLocks/>
          </p:cNvSpPr>
          <p:nvPr/>
        </p:nvSpPr>
        <p:spPr bwMode="auto">
          <a:xfrm>
            <a:off x="4127541" y="4923226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3 w 69"/>
              <a:gd name="T11" fmla="*/ 24 h 74"/>
              <a:gd name="T12" fmla="*/ 41 w 69"/>
              <a:gd name="T13" fmla="*/ 0 h 74"/>
              <a:gd name="T14" fmla="*/ 69 w 69"/>
              <a:gd name="T15" fmla="*/ 10 h 74"/>
              <a:gd name="T16" fmla="*/ 60 w 69"/>
              <a:gd name="T17" fmla="*/ 20 h 74"/>
              <a:gd name="T18" fmla="*/ 40 w 69"/>
              <a:gd name="T19" fmla="*/ 13 h 74"/>
              <a:gd name="T20" fmla="*/ 29 w 69"/>
              <a:gd name="T21" fmla="*/ 21 h 74"/>
              <a:gd name="T22" fmla="*/ 41 w 69"/>
              <a:gd name="T23" fmla="*/ 30 h 74"/>
              <a:gd name="T24" fmla="*/ 60 w 69"/>
              <a:gd name="T25" fmla="*/ 50 h 74"/>
              <a:gd name="T26" fmla="*/ 32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7" y="59"/>
                  <a:pt x="26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3" y="34"/>
                  <a:pt x="13" y="24"/>
                </a:cubicBezTo>
                <a:cubicBezTo>
                  <a:pt x="13" y="10"/>
                  <a:pt x="24" y="0"/>
                  <a:pt x="41" y="0"/>
                </a:cubicBezTo>
                <a:cubicBezTo>
                  <a:pt x="53" y="0"/>
                  <a:pt x="63" y="5"/>
                  <a:pt x="69" y="10"/>
                </a:cubicBezTo>
                <a:cubicBezTo>
                  <a:pt x="60" y="20"/>
                  <a:pt x="60" y="20"/>
                  <a:pt x="60" y="20"/>
                </a:cubicBezTo>
                <a:cubicBezTo>
                  <a:pt x="53" y="15"/>
                  <a:pt x="47" y="13"/>
                  <a:pt x="40" y="13"/>
                </a:cubicBezTo>
                <a:cubicBezTo>
                  <a:pt x="33" y="13"/>
                  <a:pt x="29" y="16"/>
                  <a:pt x="29" y="21"/>
                </a:cubicBezTo>
                <a:cubicBezTo>
                  <a:pt x="29" y="24"/>
                  <a:pt x="32" y="27"/>
                  <a:pt x="41" y="30"/>
                </a:cubicBezTo>
                <a:cubicBezTo>
                  <a:pt x="51" y="35"/>
                  <a:pt x="60" y="40"/>
                  <a:pt x="60" y="50"/>
                </a:cubicBezTo>
                <a:cubicBezTo>
                  <a:pt x="60" y="65"/>
                  <a:pt x="48" y="74"/>
                  <a:pt x="32" y="74"/>
                </a:cubicBezTo>
                <a:cubicBezTo>
                  <a:pt x="21" y="74"/>
                  <a:pt x="8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2" name="Freeform 47">
            <a:extLst>
              <a:ext uri="{FF2B5EF4-FFF2-40B4-BE49-F238E27FC236}">
                <a16:creationId xmlns:a16="http://schemas.microsoft.com/office/drawing/2014/main" id="{85A40031-3CEF-4E26-9DC7-F15E70DE7CFB}"/>
              </a:ext>
            </a:extLst>
          </p:cNvPr>
          <p:cNvSpPr>
            <a:spLocks/>
          </p:cNvSpPr>
          <p:nvPr/>
        </p:nvSpPr>
        <p:spPr bwMode="auto">
          <a:xfrm>
            <a:off x="4249769" y="4924755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7 h 87"/>
              <a:gd name="T4" fmla="*/ 21 w 99"/>
              <a:gd name="T5" fmla="*/ 17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3 h 87"/>
              <a:gd name="T12" fmla="*/ 30 w 99"/>
              <a:gd name="T13" fmla="*/ 70 h 87"/>
              <a:gd name="T14" fmla="*/ 80 w 99"/>
              <a:gd name="T15" fmla="*/ 70 h 87"/>
              <a:gd name="T16" fmla="*/ 75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7"/>
                </a:lnTo>
                <a:lnTo>
                  <a:pt x="21" y="17"/>
                </a:lnTo>
                <a:lnTo>
                  <a:pt x="26" y="0"/>
                </a:lnTo>
                <a:lnTo>
                  <a:pt x="99" y="0"/>
                </a:lnTo>
                <a:lnTo>
                  <a:pt x="95" y="13"/>
                </a:lnTo>
                <a:lnTo>
                  <a:pt x="30" y="70"/>
                </a:lnTo>
                <a:lnTo>
                  <a:pt x="80" y="70"/>
                </a:lnTo>
                <a:lnTo>
                  <a:pt x="75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3" name="Freeform 48">
            <a:extLst>
              <a:ext uri="{FF2B5EF4-FFF2-40B4-BE49-F238E27FC236}">
                <a16:creationId xmlns:a16="http://schemas.microsoft.com/office/drawing/2014/main" id="{D1FD759A-FD3A-47C7-91D0-F6253C3A8B4A}"/>
              </a:ext>
            </a:extLst>
          </p:cNvPr>
          <p:cNvSpPr>
            <a:spLocks/>
          </p:cNvSpPr>
          <p:nvPr/>
        </p:nvSpPr>
        <p:spPr bwMode="auto">
          <a:xfrm>
            <a:off x="4381164" y="4924755"/>
            <a:ext cx="169592" cy="174175"/>
          </a:xfrm>
          <a:custGeom>
            <a:avLst/>
            <a:gdLst>
              <a:gd name="T0" fmla="*/ 0 w 91"/>
              <a:gd name="T1" fmla="*/ 89 h 94"/>
              <a:gd name="T2" fmla="*/ 9 w 91"/>
              <a:gd name="T3" fmla="*/ 77 h 94"/>
              <a:gd name="T4" fmla="*/ 18 w 91"/>
              <a:gd name="T5" fmla="*/ 80 h 94"/>
              <a:gd name="T6" fmla="*/ 30 w 91"/>
              <a:gd name="T7" fmla="*/ 72 h 94"/>
              <a:gd name="T8" fmla="*/ 20 w 91"/>
              <a:gd name="T9" fmla="*/ 0 h 94"/>
              <a:gd name="T10" fmla="*/ 36 w 91"/>
              <a:gd name="T11" fmla="*/ 0 h 94"/>
              <a:gd name="T12" fmla="*/ 42 w 91"/>
              <a:gd name="T13" fmla="*/ 53 h 94"/>
              <a:gd name="T14" fmla="*/ 74 w 91"/>
              <a:gd name="T15" fmla="*/ 0 h 94"/>
              <a:gd name="T16" fmla="*/ 91 w 91"/>
              <a:gd name="T17" fmla="*/ 0 h 94"/>
              <a:gd name="T18" fmla="*/ 45 w 91"/>
              <a:gd name="T19" fmla="*/ 74 h 94"/>
              <a:gd name="T20" fmla="*/ 16 w 91"/>
              <a:gd name="T21" fmla="*/ 94 h 94"/>
              <a:gd name="T22" fmla="*/ 0 w 91"/>
              <a:gd name="T23" fmla="*/ 89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1" h="94">
                <a:moveTo>
                  <a:pt x="0" y="89"/>
                </a:moveTo>
                <a:cubicBezTo>
                  <a:pt x="9" y="77"/>
                  <a:pt x="9" y="77"/>
                  <a:pt x="9" y="77"/>
                </a:cubicBezTo>
                <a:cubicBezTo>
                  <a:pt x="11" y="78"/>
                  <a:pt x="15" y="80"/>
                  <a:pt x="18" y="80"/>
                </a:cubicBezTo>
                <a:cubicBezTo>
                  <a:pt x="22" y="80"/>
                  <a:pt x="25" y="78"/>
                  <a:pt x="30" y="72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2" y="53"/>
                  <a:pt x="42" y="53"/>
                  <a:pt x="42" y="53"/>
                </a:cubicBezTo>
                <a:cubicBezTo>
                  <a:pt x="74" y="0"/>
                  <a:pt x="74" y="0"/>
                  <a:pt x="74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45" y="74"/>
                  <a:pt x="45" y="74"/>
                  <a:pt x="45" y="74"/>
                </a:cubicBezTo>
                <a:cubicBezTo>
                  <a:pt x="36" y="88"/>
                  <a:pt x="28" y="94"/>
                  <a:pt x="16" y="94"/>
                </a:cubicBezTo>
                <a:cubicBezTo>
                  <a:pt x="9" y="94"/>
                  <a:pt x="4" y="92"/>
                  <a:pt x="0" y="8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4" name="Freeform 49">
            <a:extLst>
              <a:ext uri="{FF2B5EF4-FFF2-40B4-BE49-F238E27FC236}">
                <a16:creationId xmlns:a16="http://schemas.microsoft.com/office/drawing/2014/main" id="{FD03E75F-7CEF-4951-8AD6-46BAECE79522}"/>
              </a:ext>
            </a:extLst>
          </p:cNvPr>
          <p:cNvSpPr>
            <a:spLocks/>
          </p:cNvSpPr>
          <p:nvPr/>
        </p:nvSpPr>
        <p:spPr bwMode="auto">
          <a:xfrm>
            <a:off x="4538532" y="4923226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3 w 69"/>
              <a:gd name="T11" fmla="*/ 24 h 74"/>
              <a:gd name="T12" fmla="*/ 41 w 69"/>
              <a:gd name="T13" fmla="*/ 0 h 74"/>
              <a:gd name="T14" fmla="*/ 69 w 69"/>
              <a:gd name="T15" fmla="*/ 10 h 74"/>
              <a:gd name="T16" fmla="*/ 59 w 69"/>
              <a:gd name="T17" fmla="*/ 20 h 74"/>
              <a:gd name="T18" fmla="*/ 40 w 69"/>
              <a:gd name="T19" fmla="*/ 13 h 74"/>
              <a:gd name="T20" fmla="*/ 29 w 69"/>
              <a:gd name="T21" fmla="*/ 21 h 74"/>
              <a:gd name="T22" fmla="*/ 40 w 69"/>
              <a:gd name="T23" fmla="*/ 30 h 74"/>
              <a:gd name="T24" fmla="*/ 60 w 69"/>
              <a:gd name="T25" fmla="*/ 50 h 74"/>
              <a:gd name="T26" fmla="*/ 31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7" y="59"/>
                  <a:pt x="25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3" y="34"/>
                  <a:pt x="13" y="24"/>
                </a:cubicBezTo>
                <a:cubicBezTo>
                  <a:pt x="13" y="10"/>
                  <a:pt x="24" y="0"/>
                  <a:pt x="41" y="0"/>
                </a:cubicBezTo>
                <a:cubicBezTo>
                  <a:pt x="52" y="0"/>
                  <a:pt x="63" y="5"/>
                  <a:pt x="69" y="10"/>
                </a:cubicBezTo>
                <a:cubicBezTo>
                  <a:pt x="59" y="20"/>
                  <a:pt x="59" y="20"/>
                  <a:pt x="59" y="20"/>
                </a:cubicBezTo>
                <a:cubicBezTo>
                  <a:pt x="53" y="15"/>
                  <a:pt x="47" y="13"/>
                  <a:pt x="40" y="13"/>
                </a:cubicBezTo>
                <a:cubicBezTo>
                  <a:pt x="33" y="13"/>
                  <a:pt x="29" y="16"/>
                  <a:pt x="29" y="21"/>
                </a:cubicBezTo>
                <a:cubicBezTo>
                  <a:pt x="29" y="24"/>
                  <a:pt x="32" y="27"/>
                  <a:pt x="40" y="30"/>
                </a:cubicBezTo>
                <a:cubicBezTo>
                  <a:pt x="51" y="35"/>
                  <a:pt x="60" y="40"/>
                  <a:pt x="60" y="50"/>
                </a:cubicBezTo>
                <a:cubicBezTo>
                  <a:pt x="60" y="65"/>
                  <a:pt x="48" y="74"/>
                  <a:pt x="31" y="74"/>
                </a:cubicBezTo>
                <a:cubicBezTo>
                  <a:pt x="21" y="74"/>
                  <a:pt x="8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5" name="Freeform 50">
            <a:extLst>
              <a:ext uri="{FF2B5EF4-FFF2-40B4-BE49-F238E27FC236}">
                <a16:creationId xmlns:a16="http://schemas.microsoft.com/office/drawing/2014/main" id="{79F88FE2-BFCF-47BD-834B-FC2D7C8D7075}"/>
              </a:ext>
            </a:extLst>
          </p:cNvPr>
          <p:cNvSpPr>
            <a:spLocks/>
          </p:cNvSpPr>
          <p:nvPr/>
        </p:nvSpPr>
        <p:spPr bwMode="auto">
          <a:xfrm>
            <a:off x="4683678" y="4889614"/>
            <a:ext cx="93199" cy="171119"/>
          </a:xfrm>
          <a:custGeom>
            <a:avLst/>
            <a:gdLst>
              <a:gd name="T0" fmla="*/ 0 w 50"/>
              <a:gd name="T1" fmla="*/ 78 h 92"/>
              <a:gd name="T2" fmla="*/ 1 w 50"/>
              <a:gd name="T3" fmla="*/ 69 h 92"/>
              <a:gd name="T4" fmla="*/ 11 w 50"/>
              <a:gd name="T5" fmla="*/ 33 h 92"/>
              <a:gd name="T6" fmla="*/ 2 w 50"/>
              <a:gd name="T7" fmla="*/ 33 h 92"/>
              <a:gd name="T8" fmla="*/ 5 w 50"/>
              <a:gd name="T9" fmla="*/ 19 h 92"/>
              <a:gd name="T10" fmla="*/ 15 w 50"/>
              <a:gd name="T11" fmla="*/ 19 h 92"/>
              <a:gd name="T12" fmla="*/ 20 w 50"/>
              <a:gd name="T13" fmla="*/ 0 h 92"/>
              <a:gd name="T14" fmla="*/ 36 w 50"/>
              <a:gd name="T15" fmla="*/ 0 h 92"/>
              <a:gd name="T16" fmla="*/ 31 w 50"/>
              <a:gd name="T17" fmla="*/ 19 h 92"/>
              <a:gd name="T18" fmla="*/ 50 w 50"/>
              <a:gd name="T19" fmla="*/ 19 h 92"/>
              <a:gd name="T20" fmla="*/ 46 w 50"/>
              <a:gd name="T21" fmla="*/ 33 h 92"/>
              <a:gd name="T22" fmla="*/ 27 w 50"/>
              <a:gd name="T23" fmla="*/ 33 h 92"/>
              <a:gd name="T24" fmla="*/ 18 w 50"/>
              <a:gd name="T25" fmla="*/ 68 h 92"/>
              <a:gd name="T26" fmla="*/ 17 w 50"/>
              <a:gd name="T27" fmla="*/ 72 h 92"/>
              <a:gd name="T28" fmla="*/ 25 w 50"/>
              <a:gd name="T29" fmla="*/ 77 h 92"/>
              <a:gd name="T30" fmla="*/ 35 w 50"/>
              <a:gd name="T31" fmla="*/ 75 h 92"/>
              <a:gd name="T32" fmla="*/ 31 w 50"/>
              <a:gd name="T33" fmla="*/ 89 h 92"/>
              <a:gd name="T34" fmla="*/ 18 w 50"/>
              <a:gd name="T35" fmla="*/ 92 h 92"/>
              <a:gd name="T36" fmla="*/ 0 w 50"/>
              <a:gd name="T37" fmla="*/ 78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0" h="92">
                <a:moveTo>
                  <a:pt x="0" y="78"/>
                </a:moveTo>
                <a:cubicBezTo>
                  <a:pt x="0" y="75"/>
                  <a:pt x="0" y="72"/>
                  <a:pt x="1" y="69"/>
                </a:cubicBezTo>
                <a:cubicBezTo>
                  <a:pt x="11" y="33"/>
                  <a:pt x="11" y="33"/>
                  <a:pt x="11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5" y="19"/>
                  <a:pt x="5" y="19"/>
                  <a:pt x="5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1" y="19"/>
                  <a:pt x="31" y="19"/>
                  <a:pt x="31" y="19"/>
                </a:cubicBezTo>
                <a:cubicBezTo>
                  <a:pt x="50" y="19"/>
                  <a:pt x="50" y="19"/>
                  <a:pt x="50" y="19"/>
                </a:cubicBezTo>
                <a:cubicBezTo>
                  <a:pt x="46" y="33"/>
                  <a:pt x="46" y="33"/>
                  <a:pt x="46" y="33"/>
                </a:cubicBezTo>
                <a:cubicBezTo>
                  <a:pt x="27" y="33"/>
                  <a:pt x="27" y="33"/>
                  <a:pt x="27" y="33"/>
                </a:cubicBezTo>
                <a:cubicBezTo>
                  <a:pt x="18" y="68"/>
                  <a:pt x="18" y="68"/>
                  <a:pt x="18" y="68"/>
                </a:cubicBezTo>
                <a:cubicBezTo>
                  <a:pt x="18" y="69"/>
                  <a:pt x="17" y="71"/>
                  <a:pt x="17" y="72"/>
                </a:cubicBezTo>
                <a:cubicBezTo>
                  <a:pt x="17" y="75"/>
                  <a:pt x="20" y="77"/>
                  <a:pt x="25" y="77"/>
                </a:cubicBezTo>
                <a:cubicBezTo>
                  <a:pt x="28" y="77"/>
                  <a:pt x="31" y="76"/>
                  <a:pt x="35" y="75"/>
                </a:cubicBezTo>
                <a:cubicBezTo>
                  <a:pt x="31" y="89"/>
                  <a:pt x="31" y="89"/>
                  <a:pt x="31" y="89"/>
                </a:cubicBezTo>
                <a:cubicBezTo>
                  <a:pt x="27" y="91"/>
                  <a:pt x="23" y="92"/>
                  <a:pt x="18" y="92"/>
                </a:cubicBezTo>
                <a:cubicBezTo>
                  <a:pt x="6" y="92"/>
                  <a:pt x="0" y="86"/>
                  <a:pt x="0" y="7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6" name="Freeform 51">
            <a:extLst>
              <a:ext uri="{FF2B5EF4-FFF2-40B4-BE49-F238E27FC236}">
                <a16:creationId xmlns:a16="http://schemas.microsoft.com/office/drawing/2014/main" id="{A11118BC-DDAA-4625-B8E5-E87338899111}"/>
              </a:ext>
            </a:extLst>
          </p:cNvPr>
          <p:cNvSpPr>
            <a:spLocks/>
          </p:cNvSpPr>
          <p:nvPr/>
        </p:nvSpPr>
        <p:spPr bwMode="auto">
          <a:xfrm>
            <a:off x="4770765" y="4874335"/>
            <a:ext cx="160425" cy="183342"/>
          </a:xfrm>
          <a:custGeom>
            <a:avLst/>
            <a:gdLst>
              <a:gd name="T0" fmla="*/ 33 w 105"/>
              <a:gd name="T1" fmla="*/ 0 h 120"/>
              <a:gd name="T2" fmla="*/ 52 w 105"/>
              <a:gd name="T3" fmla="*/ 0 h 120"/>
              <a:gd name="T4" fmla="*/ 34 w 105"/>
              <a:gd name="T5" fmla="*/ 71 h 120"/>
              <a:gd name="T6" fmla="*/ 78 w 105"/>
              <a:gd name="T7" fmla="*/ 33 h 120"/>
              <a:gd name="T8" fmla="*/ 105 w 105"/>
              <a:gd name="T9" fmla="*/ 33 h 120"/>
              <a:gd name="T10" fmla="*/ 61 w 105"/>
              <a:gd name="T11" fmla="*/ 68 h 120"/>
              <a:gd name="T12" fmla="*/ 82 w 105"/>
              <a:gd name="T13" fmla="*/ 120 h 120"/>
              <a:gd name="T14" fmla="*/ 58 w 105"/>
              <a:gd name="T15" fmla="*/ 120 h 120"/>
              <a:gd name="T16" fmla="*/ 44 w 105"/>
              <a:gd name="T17" fmla="*/ 82 h 120"/>
              <a:gd name="T18" fmla="*/ 27 w 105"/>
              <a:gd name="T19" fmla="*/ 95 h 120"/>
              <a:gd name="T20" fmla="*/ 19 w 105"/>
              <a:gd name="T21" fmla="*/ 120 h 120"/>
              <a:gd name="T22" fmla="*/ 0 w 105"/>
              <a:gd name="T23" fmla="*/ 120 h 120"/>
              <a:gd name="T24" fmla="*/ 33 w 105"/>
              <a:gd name="T25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5" h="120">
                <a:moveTo>
                  <a:pt x="33" y="0"/>
                </a:moveTo>
                <a:lnTo>
                  <a:pt x="52" y="0"/>
                </a:lnTo>
                <a:lnTo>
                  <a:pt x="34" y="71"/>
                </a:lnTo>
                <a:lnTo>
                  <a:pt x="78" y="33"/>
                </a:lnTo>
                <a:lnTo>
                  <a:pt x="105" y="33"/>
                </a:lnTo>
                <a:lnTo>
                  <a:pt x="61" y="68"/>
                </a:lnTo>
                <a:lnTo>
                  <a:pt x="82" y="120"/>
                </a:lnTo>
                <a:lnTo>
                  <a:pt x="58" y="120"/>
                </a:lnTo>
                <a:lnTo>
                  <a:pt x="44" y="82"/>
                </a:lnTo>
                <a:lnTo>
                  <a:pt x="27" y="95"/>
                </a:lnTo>
                <a:lnTo>
                  <a:pt x="19" y="120"/>
                </a:lnTo>
                <a:lnTo>
                  <a:pt x="0" y="120"/>
                </a:lnTo>
                <a:lnTo>
                  <a:pt x="3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7" name="Freeform 52">
            <a:extLst>
              <a:ext uri="{FF2B5EF4-FFF2-40B4-BE49-F238E27FC236}">
                <a16:creationId xmlns:a16="http://schemas.microsoft.com/office/drawing/2014/main" id="{B63AEB99-CB01-4B3B-877B-D9D47BF79480}"/>
              </a:ext>
            </a:extLst>
          </p:cNvPr>
          <p:cNvSpPr>
            <a:spLocks noEditPoints="1"/>
          </p:cNvSpPr>
          <p:nvPr/>
        </p:nvSpPr>
        <p:spPr bwMode="auto">
          <a:xfrm>
            <a:off x="4926605" y="4923226"/>
            <a:ext cx="140562" cy="137506"/>
          </a:xfrm>
          <a:custGeom>
            <a:avLst/>
            <a:gdLst>
              <a:gd name="T0" fmla="*/ 42 w 75"/>
              <a:gd name="T1" fmla="*/ 0 h 74"/>
              <a:gd name="T2" fmla="*/ 0 w 75"/>
              <a:gd name="T3" fmla="*/ 42 h 74"/>
              <a:gd name="T4" fmla="*/ 33 w 75"/>
              <a:gd name="T5" fmla="*/ 74 h 74"/>
              <a:gd name="T6" fmla="*/ 75 w 75"/>
              <a:gd name="T7" fmla="*/ 32 h 74"/>
              <a:gd name="T8" fmla="*/ 42 w 75"/>
              <a:gd name="T9" fmla="*/ 0 h 74"/>
              <a:gd name="T10" fmla="*/ 34 w 75"/>
              <a:gd name="T11" fmla="*/ 60 h 74"/>
              <a:gd name="T12" fmla="*/ 16 w 75"/>
              <a:gd name="T13" fmla="*/ 41 h 74"/>
              <a:gd name="T14" fmla="*/ 41 w 75"/>
              <a:gd name="T15" fmla="*/ 14 h 74"/>
              <a:gd name="T16" fmla="*/ 59 w 75"/>
              <a:gd name="T17" fmla="*/ 33 h 74"/>
              <a:gd name="T18" fmla="*/ 34 w 75"/>
              <a:gd name="T19" fmla="*/ 6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74">
                <a:moveTo>
                  <a:pt x="42" y="0"/>
                </a:moveTo>
                <a:cubicBezTo>
                  <a:pt x="19" y="0"/>
                  <a:pt x="0" y="20"/>
                  <a:pt x="0" y="42"/>
                </a:cubicBezTo>
                <a:cubicBezTo>
                  <a:pt x="0" y="60"/>
                  <a:pt x="13" y="74"/>
                  <a:pt x="33" y="74"/>
                </a:cubicBezTo>
                <a:cubicBezTo>
                  <a:pt x="56" y="74"/>
                  <a:pt x="75" y="54"/>
                  <a:pt x="75" y="32"/>
                </a:cubicBezTo>
                <a:cubicBezTo>
                  <a:pt x="75" y="14"/>
                  <a:pt x="62" y="0"/>
                  <a:pt x="42" y="0"/>
                </a:cubicBezTo>
                <a:close/>
                <a:moveTo>
                  <a:pt x="34" y="60"/>
                </a:moveTo>
                <a:cubicBezTo>
                  <a:pt x="24" y="60"/>
                  <a:pt x="16" y="53"/>
                  <a:pt x="16" y="41"/>
                </a:cubicBezTo>
                <a:cubicBezTo>
                  <a:pt x="16" y="28"/>
                  <a:pt x="27" y="14"/>
                  <a:pt x="41" y="14"/>
                </a:cubicBezTo>
                <a:cubicBezTo>
                  <a:pt x="51" y="14"/>
                  <a:pt x="59" y="21"/>
                  <a:pt x="59" y="33"/>
                </a:cubicBezTo>
                <a:cubicBezTo>
                  <a:pt x="59" y="46"/>
                  <a:pt x="48" y="60"/>
                  <a:pt x="34" y="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7CD3FF5-43D2-4051-85A4-3D89E1DEAFBE}"/>
              </a:ext>
            </a:extLst>
          </p:cNvPr>
          <p:cNvSpPr/>
          <p:nvPr/>
        </p:nvSpPr>
        <p:spPr>
          <a:xfrm>
            <a:off x="272562" y="6330462"/>
            <a:ext cx="2734407" cy="413238"/>
          </a:xfrm>
          <a:prstGeom prst="rect">
            <a:avLst/>
          </a:prstGeom>
          <a:solidFill>
            <a:srgbClr val="535459"/>
          </a:solidFill>
          <a:ln>
            <a:solidFill>
              <a:srgbClr val="535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089620"/>
      </p:ext>
    </p:extLst>
  </p:cSld>
  <p:clrMapOvr>
    <a:masterClrMapping/>
  </p:clrMapOvr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79E058-8D12-425A-8799-681C8E420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57" y="989760"/>
            <a:ext cx="3305457" cy="792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500" b="1">
                <a:solidFill>
                  <a:srgbClr val="535459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14" name="Symbol zastępczy tekstu 13">
            <a:extLst>
              <a:ext uri="{FF2B5EF4-FFF2-40B4-BE49-F238E27FC236}">
                <a16:creationId xmlns:a16="http://schemas.microsoft.com/office/drawing/2014/main" id="{35E75C0E-4110-4231-AC28-244AD222BB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84" y="647685"/>
            <a:ext cx="3304630" cy="3167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rgbClr val="535459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Symbol zastępczy numeru slajdu 4">
            <a:extLst>
              <a:ext uri="{FF2B5EF4-FFF2-40B4-BE49-F238E27FC236}">
                <a16:creationId xmlns:a16="http://schemas.microsoft.com/office/drawing/2014/main" id="{ACEAD039-469C-42A1-B235-A50020AA648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0" y="6392863"/>
            <a:ext cx="449263" cy="215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ct val="108000"/>
              </a:lnSpc>
              <a:spcAft>
                <a:spcPts val="1600"/>
              </a:spcAft>
              <a:defRPr lang="pl-PL" sz="1300" b="0" smtClean="0">
                <a:solidFill>
                  <a:srgbClr val="A6A7A8"/>
                </a:solidFill>
              </a:defRPr>
            </a:lvl1pPr>
          </a:lstStyle>
          <a:p>
            <a:pPr>
              <a:defRPr/>
            </a:pPr>
            <a:fld id="{4CA78507-A0E6-4578-8FF3-2490250C8AFA}" type="slidenum">
              <a:rPr/>
              <a:pPr>
                <a:defRPr/>
              </a:pPr>
              <a:t>‹#›</a:t>
            </a:fld>
            <a:endParaRPr/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92BBA3EA-E860-4A4D-8008-7366F0A550F1}"/>
              </a:ext>
            </a:extLst>
          </p:cNvPr>
          <p:cNvCxnSpPr>
            <a:cxnSpLocks/>
          </p:cNvCxnSpPr>
          <p:nvPr userDrawn="1"/>
        </p:nvCxnSpPr>
        <p:spPr>
          <a:xfrm>
            <a:off x="585788" y="2141538"/>
            <a:ext cx="3144837" cy="0"/>
          </a:xfrm>
          <a:prstGeom prst="line">
            <a:avLst/>
          </a:prstGeom>
          <a:ln>
            <a:solidFill>
              <a:srgbClr val="A6A7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5343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1338491"/>
            <a:ext cx="645794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70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9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5" name="Symbol zastępczy obrazu 2">
            <a:extLst>
              <a:ext uri="{FF2B5EF4-FFF2-40B4-BE49-F238E27FC236}">
                <a16:creationId xmlns:a16="http://schemas.microsoft.com/office/drawing/2014/main" id="{D475FFE9-F4F1-434D-BAC3-E240A948D86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811491" y="122436"/>
            <a:ext cx="3035876" cy="820047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4328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FAF630-1673-4486-A4A2-C0725B61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5ABFF2-E566-4DC7-87A6-CF772EE5B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D1ECB81-6DAA-4C22-8775-0A8C632BF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E4A200C-6A41-470B-8349-5AFEF9D75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999D608-8441-4C54-98E0-F53C8D497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7888656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28534" y="1338491"/>
            <a:ext cx="801581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9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2259418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48364" y="880390"/>
            <a:ext cx="4616389" cy="2754114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9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4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448364" y="3630409"/>
            <a:ext cx="4616389" cy="2754114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6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854161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08896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9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6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9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07229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0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905563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01012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17229" y="1338491"/>
            <a:ext cx="472712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9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9973815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bg>
      <p:bgPr>
        <a:solidFill>
          <a:srgbClr val="535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34785"/>
            <a:ext cx="11658599" cy="432707"/>
          </a:xfrm>
        </p:spPr>
        <p:txBody>
          <a:bodyPr anchor="b">
            <a:normAutofit/>
          </a:bodyPr>
          <a:lstStyle>
            <a:lvl1pPr algn="l">
              <a:defRPr sz="200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6347038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główek sekcji">
    <p:bg>
      <p:bgPr>
        <a:solidFill>
          <a:srgbClr val="535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0509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3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39" name="Obraz 38">
            <a:extLst>
              <a:ext uri="{FF2B5EF4-FFF2-40B4-BE49-F238E27FC236}">
                <a16:creationId xmlns:a16="http://schemas.microsoft.com/office/drawing/2014/main" id="{B1648A38-0635-448D-9200-D6CF8A8D96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2056" y="0"/>
            <a:ext cx="2504796" cy="84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129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4" name="Schemat blokowy: proces 3"/>
          <p:cNvSpPr/>
          <p:nvPr userDrawn="1"/>
        </p:nvSpPr>
        <p:spPr>
          <a:xfrm>
            <a:off x="7288478" y="2710325"/>
            <a:ext cx="1545914" cy="2258185"/>
          </a:xfrm>
          <a:prstGeom prst="flowChartProcess">
            <a:avLst/>
          </a:prstGeom>
          <a:noFill/>
          <a:ln>
            <a:solidFill>
              <a:srgbClr val="6D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94405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4032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79171F-28EC-4616-9D8C-AAEAEB3F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A54B59-E44C-4045-B7CA-6F553CD1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1C00C1-45E9-43D7-BBA5-5ECA38CD3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717985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872121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BB466E-9827-46B9-AD47-57881D17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C8E960-538D-41D6-95E7-206908F13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0650958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87BCDA-47AF-4426-B127-93EDB4CEF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C01C3B9-2F55-4622-AA4F-799992AFC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3966463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23;p26"/>
          <p:cNvPicPr preferRelativeResize="0"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4;p26"/>
          <p:cNvSpPr/>
          <p:nvPr userDrawn="1"/>
        </p:nvSpPr>
        <p:spPr>
          <a:xfrm>
            <a:off x="0" y="-9600"/>
            <a:ext cx="12192000" cy="68836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35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7296282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23;p26"/>
          <p:cNvPicPr preferRelativeResize="0"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4;p26"/>
          <p:cNvSpPr/>
          <p:nvPr userDrawn="1"/>
        </p:nvSpPr>
        <p:spPr>
          <a:xfrm>
            <a:off x="0" y="-9600"/>
            <a:ext cx="12192000" cy="68836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35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7008771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kładka 1">
    <p:bg>
      <p:bgPr>
        <a:solidFill>
          <a:srgbClr val="535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upa 157">
            <a:extLst>
              <a:ext uri="{FF2B5EF4-FFF2-40B4-BE49-F238E27FC236}">
                <a16:creationId xmlns:a16="http://schemas.microsoft.com/office/drawing/2014/main" id="{63632885-181F-4289-90FE-39E48957F0B3}"/>
              </a:ext>
            </a:extLst>
          </p:cNvPr>
          <p:cNvGrpSpPr/>
          <p:nvPr/>
        </p:nvGrpSpPr>
        <p:grpSpPr>
          <a:xfrm>
            <a:off x="6057213" y="1314450"/>
            <a:ext cx="2180239" cy="4342143"/>
            <a:chOff x="6057213" y="1314450"/>
            <a:chExt cx="2180239" cy="4342143"/>
          </a:xfrm>
          <a:solidFill>
            <a:srgbClr val="A6A7A8"/>
          </a:solidFill>
        </p:grpSpPr>
        <p:sp>
          <p:nvSpPr>
            <p:cNvPr id="110" name="Freeform 5">
              <a:extLst>
                <a:ext uri="{FF2B5EF4-FFF2-40B4-BE49-F238E27FC236}">
                  <a16:creationId xmlns:a16="http://schemas.microsoft.com/office/drawing/2014/main" id="{ECACC924-2721-4665-BBA5-2039E5838E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871327"/>
              <a:ext cx="634057" cy="1231445"/>
            </a:xfrm>
            <a:custGeom>
              <a:avLst/>
              <a:gdLst>
                <a:gd name="T0" fmla="*/ 341 w 341"/>
                <a:gd name="T1" fmla="*/ 332 h 665"/>
                <a:gd name="T2" fmla="*/ 0 w 341"/>
                <a:gd name="T3" fmla="*/ 0 h 665"/>
                <a:gd name="T4" fmla="*/ 0 w 341"/>
                <a:gd name="T5" fmla="*/ 79 h 665"/>
                <a:gd name="T6" fmla="*/ 258 w 341"/>
                <a:gd name="T7" fmla="*/ 332 h 665"/>
                <a:gd name="T8" fmla="*/ 0 w 341"/>
                <a:gd name="T9" fmla="*/ 586 h 665"/>
                <a:gd name="T10" fmla="*/ 0 w 341"/>
                <a:gd name="T11" fmla="*/ 665 h 665"/>
                <a:gd name="T12" fmla="*/ 341 w 341"/>
                <a:gd name="T13" fmla="*/ 332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1" h="665">
                  <a:moveTo>
                    <a:pt x="341" y="332"/>
                  </a:moveTo>
                  <a:cubicBezTo>
                    <a:pt x="341" y="148"/>
                    <a:pt x="188" y="0"/>
                    <a:pt x="0" y="0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42" y="79"/>
                    <a:pt x="258" y="192"/>
                    <a:pt x="258" y="332"/>
                  </a:cubicBezTo>
                  <a:cubicBezTo>
                    <a:pt x="258" y="472"/>
                    <a:pt x="142" y="586"/>
                    <a:pt x="0" y="586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188" y="665"/>
                    <a:pt x="341" y="516"/>
                    <a:pt x="341" y="3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1" name="Freeform 6">
              <a:extLst>
                <a:ext uri="{FF2B5EF4-FFF2-40B4-BE49-F238E27FC236}">
                  <a16:creationId xmlns:a16="http://schemas.microsoft.com/office/drawing/2014/main" id="{90770D6E-6F31-4DF8-AB5B-DB088A7988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559646"/>
              <a:ext cx="942683" cy="1853280"/>
            </a:xfrm>
            <a:custGeom>
              <a:avLst/>
              <a:gdLst>
                <a:gd name="T0" fmla="*/ 507 w 507"/>
                <a:gd name="T1" fmla="*/ 500 h 1001"/>
                <a:gd name="T2" fmla="*/ 0 w 507"/>
                <a:gd name="T3" fmla="*/ 0 h 1001"/>
                <a:gd name="T4" fmla="*/ 0 w 507"/>
                <a:gd name="T5" fmla="*/ 80 h 1001"/>
                <a:gd name="T6" fmla="*/ 424 w 507"/>
                <a:gd name="T7" fmla="*/ 500 h 1001"/>
                <a:gd name="T8" fmla="*/ 0 w 507"/>
                <a:gd name="T9" fmla="*/ 921 h 1001"/>
                <a:gd name="T10" fmla="*/ 0 w 507"/>
                <a:gd name="T11" fmla="*/ 1001 h 1001"/>
                <a:gd name="T12" fmla="*/ 507 w 507"/>
                <a:gd name="T13" fmla="*/ 50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7" h="1001">
                  <a:moveTo>
                    <a:pt x="507" y="500"/>
                  </a:moveTo>
                  <a:cubicBezTo>
                    <a:pt x="507" y="224"/>
                    <a:pt x="280" y="0"/>
                    <a:pt x="0" y="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234" y="80"/>
                    <a:pt x="424" y="268"/>
                    <a:pt x="424" y="500"/>
                  </a:cubicBezTo>
                  <a:cubicBezTo>
                    <a:pt x="424" y="732"/>
                    <a:pt x="234" y="921"/>
                    <a:pt x="0" y="921"/>
                  </a:cubicBezTo>
                  <a:cubicBezTo>
                    <a:pt x="0" y="1001"/>
                    <a:pt x="0" y="1001"/>
                    <a:pt x="0" y="1001"/>
                  </a:cubicBezTo>
                  <a:cubicBezTo>
                    <a:pt x="280" y="1001"/>
                    <a:pt x="507" y="777"/>
                    <a:pt x="507" y="50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2" name="Freeform 7">
              <a:extLst>
                <a:ext uri="{FF2B5EF4-FFF2-40B4-BE49-F238E27FC236}">
                  <a16:creationId xmlns:a16="http://schemas.microsoft.com/office/drawing/2014/main" id="{325323FF-79DF-4D23-B851-10BC2EF72D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247965"/>
              <a:ext cx="1251308" cy="2476642"/>
            </a:xfrm>
            <a:custGeom>
              <a:avLst/>
              <a:gdLst>
                <a:gd name="T0" fmla="*/ 673 w 673"/>
                <a:gd name="T1" fmla="*/ 668 h 1337"/>
                <a:gd name="T2" fmla="*/ 0 w 673"/>
                <a:gd name="T3" fmla="*/ 0 h 1337"/>
                <a:gd name="T4" fmla="*/ 0 w 673"/>
                <a:gd name="T5" fmla="*/ 81 h 1337"/>
                <a:gd name="T6" fmla="*/ 590 w 673"/>
                <a:gd name="T7" fmla="*/ 668 h 1337"/>
                <a:gd name="T8" fmla="*/ 0 w 673"/>
                <a:gd name="T9" fmla="*/ 1256 h 1337"/>
                <a:gd name="T10" fmla="*/ 0 w 673"/>
                <a:gd name="T11" fmla="*/ 1337 h 1337"/>
                <a:gd name="T12" fmla="*/ 673 w 673"/>
                <a:gd name="T13" fmla="*/ 668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3" h="1337">
                  <a:moveTo>
                    <a:pt x="673" y="668"/>
                  </a:moveTo>
                  <a:cubicBezTo>
                    <a:pt x="673" y="299"/>
                    <a:pt x="372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26" y="81"/>
                    <a:pt x="590" y="344"/>
                    <a:pt x="590" y="668"/>
                  </a:cubicBezTo>
                  <a:cubicBezTo>
                    <a:pt x="590" y="993"/>
                    <a:pt x="326" y="1256"/>
                    <a:pt x="0" y="1256"/>
                  </a:cubicBezTo>
                  <a:cubicBezTo>
                    <a:pt x="0" y="1337"/>
                    <a:pt x="0" y="1337"/>
                    <a:pt x="0" y="1337"/>
                  </a:cubicBezTo>
                  <a:cubicBezTo>
                    <a:pt x="372" y="1337"/>
                    <a:pt x="673" y="1037"/>
                    <a:pt x="673" y="6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3" name="Freeform 8">
              <a:extLst>
                <a:ext uri="{FF2B5EF4-FFF2-40B4-BE49-F238E27FC236}">
                  <a16:creationId xmlns:a16="http://schemas.microsoft.com/office/drawing/2014/main" id="{AA2763F7-F517-4697-9B06-736AE2192E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937812"/>
              <a:ext cx="1559933" cy="3096948"/>
            </a:xfrm>
            <a:custGeom>
              <a:avLst/>
              <a:gdLst>
                <a:gd name="T0" fmla="*/ 839 w 839"/>
                <a:gd name="T1" fmla="*/ 836 h 1672"/>
                <a:gd name="T2" fmla="*/ 0 w 839"/>
                <a:gd name="T3" fmla="*/ 0 h 1672"/>
                <a:gd name="T4" fmla="*/ 0 w 839"/>
                <a:gd name="T5" fmla="*/ 81 h 1672"/>
                <a:gd name="T6" fmla="*/ 756 w 839"/>
                <a:gd name="T7" fmla="*/ 836 h 1672"/>
                <a:gd name="T8" fmla="*/ 0 w 839"/>
                <a:gd name="T9" fmla="*/ 1591 h 1672"/>
                <a:gd name="T10" fmla="*/ 0 w 839"/>
                <a:gd name="T11" fmla="*/ 1672 h 1672"/>
                <a:gd name="T12" fmla="*/ 839 w 839"/>
                <a:gd name="T13" fmla="*/ 836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9" h="1672">
                  <a:moveTo>
                    <a:pt x="839" y="836"/>
                  </a:moveTo>
                  <a:cubicBezTo>
                    <a:pt x="839" y="374"/>
                    <a:pt x="464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418" y="81"/>
                    <a:pt x="756" y="419"/>
                    <a:pt x="756" y="836"/>
                  </a:cubicBezTo>
                  <a:cubicBezTo>
                    <a:pt x="756" y="1253"/>
                    <a:pt x="418" y="1591"/>
                    <a:pt x="0" y="1591"/>
                  </a:cubicBezTo>
                  <a:cubicBezTo>
                    <a:pt x="0" y="1672"/>
                    <a:pt x="0" y="1672"/>
                    <a:pt x="0" y="1672"/>
                  </a:cubicBezTo>
                  <a:cubicBezTo>
                    <a:pt x="464" y="1672"/>
                    <a:pt x="839" y="1298"/>
                    <a:pt x="839" y="83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4" name="Freeform 9">
              <a:extLst>
                <a:ext uri="{FF2B5EF4-FFF2-40B4-BE49-F238E27FC236}">
                  <a16:creationId xmlns:a16="http://schemas.microsoft.com/office/drawing/2014/main" id="{7A91D2E4-E62E-425A-842D-85176B6BB7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626131"/>
              <a:ext cx="1871614" cy="3718781"/>
            </a:xfrm>
            <a:custGeom>
              <a:avLst/>
              <a:gdLst>
                <a:gd name="T0" fmla="*/ 1006 w 1006"/>
                <a:gd name="T1" fmla="*/ 1004 h 2008"/>
                <a:gd name="T2" fmla="*/ 0 w 1006"/>
                <a:gd name="T3" fmla="*/ 0 h 2008"/>
                <a:gd name="T4" fmla="*/ 0 w 1006"/>
                <a:gd name="T5" fmla="*/ 82 h 2008"/>
                <a:gd name="T6" fmla="*/ 922 w 1006"/>
                <a:gd name="T7" fmla="*/ 1004 h 2008"/>
                <a:gd name="T8" fmla="*/ 0 w 1006"/>
                <a:gd name="T9" fmla="*/ 1926 h 2008"/>
                <a:gd name="T10" fmla="*/ 0 w 1006"/>
                <a:gd name="T11" fmla="*/ 2008 h 2008"/>
                <a:gd name="T12" fmla="*/ 1006 w 1006"/>
                <a:gd name="T13" fmla="*/ 1004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6" h="2008">
                  <a:moveTo>
                    <a:pt x="1006" y="1004"/>
                  </a:moveTo>
                  <a:cubicBezTo>
                    <a:pt x="1006" y="450"/>
                    <a:pt x="555" y="0"/>
                    <a:pt x="0" y="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509" y="82"/>
                    <a:pt x="922" y="495"/>
                    <a:pt x="922" y="1004"/>
                  </a:cubicBezTo>
                  <a:cubicBezTo>
                    <a:pt x="922" y="1513"/>
                    <a:pt x="509" y="1926"/>
                    <a:pt x="0" y="1926"/>
                  </a:cubicBezTo>
                  <a:cubicBezTo>
                    <a:pt x="0" y="2008"/>
                    <a:pt x="0" y="2008"/>
                    <a:pt x="0" y="2008"/>
                  </a:cubicBezTo>
                  <a:cubicBezTo>
                    <a:pt x="555" y="2008"/>
                    <a:pt x="1006" y="1559"/>
                    <a:pt x="1006" y="100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5" name="Freeform 10">
              <a:extLst>
                <a:ext uri="{FF2B5EF4-FFF2-40B4-BE49-F238E27FC236}">
                  <a16:creationId xmlns:a16="http://schemas.microsoft.com/office/drawing/2014/main" id="{0D09E2C6-ECC1-41A7-B5EA-4807B16D33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314450"/>
              <a:ext cx="2180239" cy="4342143"/>
            </a:xfrm>
            <a:custGeom>
              <a:avLst/>
              <a:gdLst>
                <a:gd name="T0" fmla="*/ 0 w 1172"/>
                <a:gd name="T1" fmla="*/ 0 h 2344"/>
                <a:gd name="T2" fmla="*/ 0 w 1172"/>
                <a:gd name="T3" fmla="*/ 83 h 2344"/>
                <a:gd name="T4" fmla="*/ 1089 w 1172"/>
                <a:gd name="T5" fmla="*/ 1172 h 2344"/>
                <a:gd name="T6" fmla="*/ 0 w 1172"/>
                <a:gd name="T7" fmla="*/ 2261 h 2344"/>
                <a:gd name="T8" fmla="*/ 0 w 1172"/>
                <a:gd name="T9" fmla="*/ 2344 h 2344"/>
                <a:gd name="T10" fmla="*/ 1172 w 1172"/>
                <a:gd name="T11" fmla="*/ 1172 h 2344"/>
                <a:gd name="T12" fmla="*/ 0 w 1172"/>
                <a:gd name="T13" fmla="*/ 0 h 2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2" h="2344">
                  <a:moveTo>
                    <a:pt x="0" y="0"/>
                  </a:moveTo>
                  <a:cubicBezTo>
                    <a:pt x="0" y="83"/>
                    <a:pt x="0" y="83"/>
                    <a:pt x="0" y="83"/>
                  </a:cubicBezTo>
                  <a:cubicBezTo>
                    <a:pt x="601" y="83"/>
                    <a:pt x="1089" y="571"/>
                    <a:pt x="1089" y="1172"/>
                  </a:cubicBezTo>
                  <a:cubicBezTo>
                    <a:pt x="1089" y="1774"/>
                    <a:pt x="601" y="2261"/>
                    <a:pt x="0" y="2261"/>
                  </a:cubicBezTo>
                  <a:cubicBezTo>
                    <a:pt x="0" y="2344"/>
                    <a:pt x="0" y="2344"/>
                    <a:pt x="0" y="2344"/>
                  </a:cubicBezTo>
                  <a:cubicBezTo>
                    <a:pt x="647" y="2344"/>
                    <a:pt x="1172" y="1819"/>
                    <a:pt x="1172" y="1172"/>
                  </a:cubicBezTo>
                  <a:cubicBezTo>
                    <a:pt x="1172" y="525"/>
                    <a:pt x="647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16" name="Freeform 11">
            <a:extLst>
              <a:ext uri="{FF2B5EF4-FFF2-40B4-BE49-F238E27FC236}">
                <a16:creationId xmlns:a16="http://schemas.microsoft.com/office/drawing/2014/main" id="{CC666FDF-3235-4FC6-81BA-51EBA8E29962}"/>
              </a:ext>
            </a:extLst>
          </p:cNvPr>
          <p:cNvSpPr>
            <a:spLocks/>
          </p:cNvSpPr>
          <p:nvPr/>
        </p:nvSpPr>
        <p:spPr bwMode="auto">
          <a:xfrm>
            <a:off x="3986979" y="3914847"/>
            <a:ext cx="168063" cy="177230"/>
          </a:xfrm>
          <a:custGeom>
            <a:avLst/>
            <a:gdLst>
              <a:gd name="T0" fmla="*/ 48 w 90"/>
              <a:gd name="T1" fmla="*/ 0 h 95"/>
              <a:gd name="T2" fmla="*/ 14 w 90"/>
              <a:gd name="T3" fmla="*/ 14 h 95"/>
              <a:gd name="T4" fmla="*/ 14 w 90"/>
              <a:gd name="T5" fmla="*/ 3 h 95"/>
              <a:gd name="T6" fmla="*/ 0 w 90"/>
              <a:gd name="T7" fmla="*/ 3 h 95"/>
              <a:gd name="T8" fmla="*/ 0 w 90"/>
              <a:gd name="T9" fmla="*/ 95 h 95"/>
              <a:gd name="T10" fmla="*/ 14 w 90"/>
              <a:gd name="T11" fmla="*/ 95 h 95"/>
              <a:gd name="T12" fmla="*/ 14 w 90"/>
              <a:gd name="T13" fmla="*/ 41 h 95"/>
              <a:gd name="T14" fmla="*/ 48 w 90"/>
              <a:gd name="T15" fmla="*/ 13 h 95"/>
              <a:gd name="T16" fmla="*/ 76 w 90"/>
              <a:gd name="T17" fmla="*/ 41 h 95"/>
              <a:gd name="T18" fmla="*/ 76 w 90"/>
              <a:gd name="T19" fmla="*/ 95 h 95"/>
              <a:gd name="T20" fmla="*/ 90 w 90"/>
              <a:gd name="T21" fmla="*/ 95 h 95"/>
              <a:gd name="T22" fmla="*/ 90 w 90"/>
              <a:gd name="T23" fmla="*/ 35 h 95"/>
              <a:gd name="T24" fmla="*/ 48 w 90"/>
              <a:gd name="T2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95">
                <a:moveTo>
                  <a:pt x="48" y="0"/>
                </a:moveTo>
                <a:cubicBezTo>
                  <a:pt x="25" y="0"/>
                  <a:pt x="15" y="13"/>
                  <a:pt x="14" y="14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3" y="13"/>
                  <a:pt x="48" y="13"/>
                </a:cubicBezTo>
                <a:cubicBezTo>
                  <a:pt x="73" y="13"/>
                  <a:pt x="76" y="27"/>
                  <a:pt x="76" y="41"/>
                </a:cubicBezTo>
                <a:cubicBezTo>
                  <a:pt x="76" y="95"/>
                  <a:pt x="76" y="95"/>
                  <a:pt x="76" y="95"/>
                </a:cubicBezTo>
                <a:cubicBezTo>
                  <a:pt x="90" y="95"/>
                  <a:pt x="90" y="95"/>
                  <a:pt x="90" y="95"/>
                </a:cubicBezTo>
                <a:cubicBezTo>
                  <a:pt x="90" y="35"/>
                  <a:pt x="90" y="35"/>
                  <a:pt x="90" y="35"/>
                </a:cubicBezTo>
                <a:cubicBezTo>
                  <a:pt x="90" y="29"/>
                  <a:pt x="89" y="0"/>
                  <a:pt x="4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7" name="Freeform 12">
            <a:extLst>
              <a:ext uri="{FF2B5EF4-FFF2-40B4-BE49-F238E27FC236}">
                <a16:creationId xmlns:a16="http://schemas.microsoft.com/office/drawing/2014/main" id="{2C143DB9-32C6-4E0E-94D1-E6A32539A624}"/>
              </a:ext>
            </a:extLst>
          </p:cNvPr>
          <p:cNvSpPr>
            <a:spLocks/>
          </p:cNvSpPr>
          <p:nvPr/>
        </p:nvSpPr>
        <p:spPr bwMode="auto">
          <a:xfrm>
            <a:off x="4193238" y="3920958"/>
            <a:ext cx="190981" cy="171119"/>
          </a:xfrm>
          <a:custGeom>
            <a:avLst/>
            <a:gdLst>
              <a:gd name="T0" fmla="*/ 63 w 125"/>
              <a:gd name="T1" fmla="*/ 90 h 112"/>
              <a:gd name="T2" fmla="*/ 19 w 125"/>
              <a:gd name="T3" fmla="*/ 0 h 112"/>
              <a:gd name="T4" fmla="*/ 0 w 125"/>
              <a:gd name="T5" fmla="*/ 0 h 112"/>
              <a:gd name="T6" fmla="*/ 55 w 125"/>
              <a:gd name="T7" fmla="*/ 112 h 112"/>
              <a:gd name="T8" fmla="*/ 70 w 125"/>
              <a:gd name="T9" fmla="*/ 112 h 112"/>
              <a:gd name="T10" fmla="*/ 125 w 125"/>
              <a:gd name="T11" fmla="*/ 0 h 112"/>
              <a:gd name="T12" fmla="*/ 106 w 125"/>
              <a:gd name="T13" fmla="*/ 0 h 112"/>
              <a:gd name="T14" fmla="*/ 63 w 125"/>
              <a:gd name="T15" fmla="*/ 9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5" h="112">
                <a:moveTo>
                  <a:pt x="63" y="90"/>
                </a:moveTo>
                <a:lnTo>
                  <a:pt x="19" y="0"/>
                </a:lnTo>
                <a:lnTo>
                  <a:pt x="0" y="0"/>
                </a:lnTo>
                <a:lnTo>
                  <a:pt x="55" y="112"/>
                </a:lnTo>
                <a:lnTo>
                  <a:pt x="70" y="112"/>
                </a:lnTo>
                <a:lnTo>
                  <a:pt x="125" y="0"/>
                </a:lnTo>
                <a:lnTo>
                  <a:pt x="106" y="0"/>
                </a:lnTo>
                <a:lnTo>
                  <a:pt x="63" y="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8" name="Freeform 13">
            <a:extLst>
              <a:ext uri="{FF2B5EF4-FFF2-40B4-BE49-F238E27FC236}">
                <a16:creationId xmlns:a16="http://schemas.microsoft.com/office/drawing/2014/main" id="{F71D16E5-D1BF-4A85-A5AB-9427D4E81410}"/>
              </a:ext>
            </a:extLst>
          </p:cNvPr>
          <p:cNvSpPr>
            <a:spLocks noEditPoints="1"/>
          </p:cNvSpPr>
          <p:nvPr/>
        </p:nvSpPr>
        <p:spPr bwMode="auto">
          <a:xfrm>
            <a:off x="4413248" y="3913320"/>
            <a:ext cx="195565" cy="184870"/>
          </a:xfrm>
          <a:custGeom>
            <a:avLst/>
            <a:gdLst>
              <a:gd name="T0" fmla="*/ 81 w 105"/>
              <a:gd name="T1" fmla="*/ 9 h 100"/>
              <a:gd name="T2" fmla="*/ 51 w 105"/>
              <a:gd name="T3" fmla="*/ 1 h 100"/>
              <a:gd name="T4" fmla="*/ 1 w 105"/>
              <a:gd name="T5" fmla="*/ 49 h 100"/>
              <a:gd name="T6" fmla="*/ 51 w 105"/>
              <a:gd name="T7" fmla="*/ 99 h 100"/>
              <a:gd name="T8" fmla="*/ 100 w 105"/>
              <a:gd name="T9" fmla="*/ 65 h 100"/>
              <a:gd name="T10" fmla="*/ 86 w 105"/>
              <a:gd name="T11" fmla="*/ 65 h 100"/>
              <a:gd name="T12" fmla="*/ 51 w 105"/>
              <a:gd name="T13" fmla="*/ 86 h 100"/>
              <a:gd name="T14" fmla="*/ 15 w 105"/>
              <a:gd name="T15" fmla="*/ 55 h 100"/>
              <a:gd name="T16" fmla="*/ 103 w 105"/>
              <a:gd name="T17" fmla="*/ 55 h 100"/>
              <a:gd name="T18" fmla="*/ 81 w 105"/>
              <a:gd name="T19" fmla="*/ 9 h 100"/>
              <a:gd name="T20" fmla="*/ 16 w 105"/>
              <a:gd name="T21" fmla="*/ 42 h 100"/>
              <a:gd name="T22" fmla="*/ 51 w 105"/>
              <a:gd name="T23" fmla="*/ 14 h 100"/>
              <a:gd name="T24" fmla="*/ 87 w 105"/>
              <a:gd name="T25" fmla="*/ 42 h 100"/>
              <a:gd name="T26" fmla="*/ 16 w 105"/>
              <a:gd name="T27" fmla="*/ 4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5" h="100">
                <a:moveTo>
                  <a:pt x="81" y="9"/>
                </a:moveTo>
                <a:cubicBezTo>
                  <a:pt x="74" y="5"/>
                  <a:pt x="65" y="1"/>
                  <a:pt x="51" y="1"/>
                </a:cubicBezTo>
                <a:cubicBezTo>
                  <a:pt x="51" y="1"/>
                  <a:pt x="4" y="0"/>
                  <a:pt x="1" y="49"/>
                </a:cubicBezTo>
                <a:cubicBezTo>
                  <a:pt x="0" y="69"/>
                  <a:pt x="10" y="98"/>
                  <a:pt x="51" y="99"/>
                </a:cubicBezTo>
                <a:cubicBezTo>
                  <a:pt x="90" y="100"/>
                  <a:pt x="99" y="70"/>
                  <a:pt x="100" y="65"/>
                </a:cubicBezTo>
                <a:cubicBezTo>
                  <a:pt x="86" y="65"/>
                  <a:pt x="86" y="65"/>
                  <a:pt x="86" y="65"/>
                </a:cubicBezTo>
                <a:cubicBezTo>
                  <a:pt x="86" y="65"/>
                  <a:pt x="80" y="87"/>
                  <a:pt x="51" y="86"/>
                </a:cubicBezTo>
                <a:cubicBezTo>
                  <a:pt x="37" y="86"/>
                  <a:pt x="18" y="79"/>
                  <a:pt x="15" y="55"/>
                </a:cubicBezTo>
                <a:cubicBezTo>
                  <a:pt x="103" y="55"/>
                  <a:pt x="103" y="55"/>
                  <a:pt x="103" y="55"/>
                </a:cubicBezTo>
                <a:cubicBezTo>
                  <a:pt x="103" y="55"/>
                  <a:pt x="105" y="25"/>
                  <a:pt x="81" y="9"/>
                </a:cubicBezTo>
                <a:close/>
                <a:moveTo>
                  <a:pt x="16" y="42"/>
                </a:moveTo>
                <a:cubicBezTo>
                  <a:pt x="16" y="42"/>
                  <a:pt x="19" y="15"/>
                  <a:pt x="51" y="14"/>
                </a:cubicBezTo>
                <a:cubicBezTo>
                  <a:pt x="83" y="14"/>
                  <a:pt x="87" y="42"/>
                  <a:pt x="87" y="42"/>
                </a:cubicBezTo>
                <a:lnTo>
                  <a:pt x="16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9" name="Freeform 14">
            <a:extLst>
              <a:ext uri="{FF2B5EF4-FFF2-40B4-BE49-F238E27FC236}">
                <a16:creationId xmlns:a16="http://schemas.microsoft.com/office/drawing/2014/main" id="{878FCD6E-97A6-4B8E-B249-27B0BAB27376}"/>
              </a:ext>
            </a:extLst>
          </p:cNvPr>
          <p:cNvSpPr>
            <a:spLocks/>
          </p:cNvSpPr>
          <p:nvPr/>
        </p:nvSpPr>
        <p:spPr bwMode="auto">
          <a:xfrm>
            <a:off x="5083974" y="3179953"/>
            <a:ext cx="557665" cy="611139"/>
          </a:xfrm>
          <a:custGeom>
            <a:avLst/>
            <a:gdLst>
              <a:gd name="T0" fmla="*/ 106 w 365"/>
              <a:gd name="T1" fmla="*/ 245 h 400"/>
              <a:gd name="T2" fmla="*/ 259 w 365"/>
              <a:gd name="T3" fmla="*/ 245 h 400"/>
              <a:gd name="T4" fmla="*/ 259 w 365"/>
              <a:gd name="T5" fmla="*/ 400 h 400"/>
              <a:gd name="T6" fmla="*/ 365 w 365"/>
              <a:gd name="T7" fmla="*/ 400 h 400"/>
              <a:gd name="T8" fmla="*/ 365 w 365"/>
              <a:gd name="T9" fmla="*/ 0 h 400"/>
              <a:gd name="T10" fmla="*/ 259 w 365"/>
              <a:gd name="T11" fmla="*/ 0 h 400"/>
              <a:gd name="T12" fmla="*/ 259 w 365"/>
              <a:gd name="T13" fmla="*/ 152 h 400"/>
              <a:gd name="T14" fmla="*/ 106 w 365"/>
              <a:gd name="T15" fmla="*/ 152 h 400"/>
              <a:gd name="T16" fmla="*/ 106 w 365"/>
              <a:gd name="T17" fmla="*/ 0 h 400"/>
              <a:gd name="T18" fmla="*/ 0 w 365"/>
              <a:gd name="T19" fmla="*/ 0 h 400"/>
              <a:gd name="T20" fmla="*/ 0 w 365"/>
              <a:gd name="T21" fmla="*/ 400 h 400"/>
              <a:gd name="T22" fmla="*/ 106 w 365"/>
              <a:gd name="T23" fmla="*/ 400 h 400"/>
              <a:gd name="T24" fmla="*/ 106 w 365"/>
              <a:gd name="T25" fmla="*/ 245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65" h="400">
                <a:moveTo>
                  <a:pt x="106" y="245"/>
                </a:moveTo>
                <a:lnTo>
                  <a:pt x="259" y="245"/>
                </a:lnTo>
                <a:lnTo>
                  <a:pt x="259" y="400"/>
                </a:lnTo>
                <a:lnTo>
                  <a:pt x="365" y="400"/>
                </a:lnTo>
                <a:lnTo>
                  <a:pt x="365" y="0"/>
                </a:lnTo>
                <a:lnTo>
                  <a:pt x="259" y="0"/>
                </a:lnTo>
                <a:lnTo>
                  <a:pt x="259" y="152"/>
                </a:lnTo>
                <a:lnTo>
                  <a:pt x="106" y="152"/>
                </a:lnTo>
                <a:lnTo>
                  <a:pt x="106" y="0"/>
                </a:lnTo>
                <a:lnTo>
                  <a:pt x="0" y="0"/>
                </a:lnTo>
                <a:lnTo>
                  <a:pt x="0" y="400"/>
                </a:lnTo>
                <a:lnTo>
                  <a:pt x="106" y="400"/>
                </a:lnTo>
                <a:lnTo>
                  <a:pt x="106" y="2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0" name="Rectangle 15">
            <a:extLst>
              <a:ext uri="{FF2B5EF4-FFF2-40B4-BE49-F238E27FC236}">
                <a16:creationId xmlns:a16="http://schemas.microsoft.com/office/drawing/2014/main" id="{A5CC6C27-D893-45BF-8898-E9FEC09AF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724" y="3859844"/>
            <a:ext cx="25974" cy="44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1" name="Freeform 16">
            <a:extLst>
              <a:ext uri="{FF2B5EF4-FFF2-40B4-BE49-F238E27FC236}">
                <a16:creationId xmlns:a16="http://schemas.microsoft.com/office/drawing/2014/main" id="{F6D27677-D2E0-463C-8460-7B72E0367194}"/>
              </a:ext>
            </a:extLst>
          </p:cNvPr>
          <p:cNvSpPr>
            <a:spLocks/>
          </p:cNvSpPr>
          <p:nvPr/>
        </p:nvSpPr>
        <p:spPr bwMode="auto">
          <a:xfrm>
            <a:off x="3890724" y="3181480"/>
            <a:ext cx="444604" cy="609612"/>
          </a:xfrm>
          <a:custGeom>
            <a:avLst/>
            <a:gdLst>
              <a:gd name="T0" fmla="*/ 291 w 291"/>
              <a:gd name="T1" fmla="*/ 308 h 399"/>
              <a:gd name="T2" fmla="*/ 107 w 291"/>
              <a:gd name="T3" fmla="*/ 308 h 399"/>
              <a:gd name="T4" fmla="*/ 107 w 291"/>
              <a:gd name="T5" fmla="*/ 229 h 399"/>
              <a:gd name="T6" fmla="*/ 263 w 291"/>
              <a:gd name="T7" fmla="*/ 229 h 399"/>
              <a:gd name="T8" fmla="*/ 263 w 291"/>
              <a:gd name="T9" fmla="*/ 148 h 399"/>
              <a:gd name="T10" fmla="*/ 107 w 291"/>
              <a:gd name="T11" fmla="*/ 148 h 399"/>
              <a:gd name="T12" fmla="*/ 107 w 291"/>
              <a:gd name="T13" fmla="*/ 85 h 399"/>
              <a:gd name="T14" fmla="*/ 286 w 291"/>
              <a:gd name="T15" fmla="*/ 85 h 399"/>
              <a:gd name="T16" fmla="*/ 286 w 291"/>
              <a:gd name="T17" fmla="*/ 0 h 399"/>
              <a:gd name="T18" fmla="*/ 0 w 291"/>
              <a:gd name="T19" fmla="*/ 0 h 399"/>
              <a:gd name="T20" fmla="*/ 0 w 291"/>
              <a:gd name="T21" fmla="*/ 399 h 399"/>
              <a:gd name="T22" fmla="*/ 291 w 291"/>
              <a:gd name="T23" fmla="*/ 399 h 399"/>
              <a:gd name="T24" fmla="*/ 291 w 291"/>
              <a:gd name="T25" fmla="*/ 308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91" h="399">
                <a:moveTo>
                  <a:pt x="291" y="308"/>
                </a:moveTo>
                <a:lnTo>
                  <a:pt x="107" y="308"/>
                </a:lnTo>
                <a:lnTo>
                  <a:pt x="107" y="229"/>
                </a:lnTo>
                <a:lnTo>
                  <a:pt x="263" y="229"/>
                </a:lnTo>
                <a:lnTo>
                  <a:pt x="263" y="148"/>
                </a:lnTo>
                <a:lnTo>
                  <a:pt x="107" y="148"/>
                </a:lnTo>
                <a:lnTo>
                  <a:pt x="107" y="85"/>
                </a:lnTo>
                <a:lnTo>
                  <a:pt x="286" y="85"/>
                </a:lnTo>
                <a:lnTo>
                  <a:pt x="286" y="0"/>
                </a:lnTo>
                <a:lnTo>
                  <a:pt x="0" y="0"/>
                </a:lnTo>
                <a:lnTo>
                  <a:pt x="0" y="399"/>
                </a:lnTo>
                <a:lnTo>
                  <a:pt x="291" y="399"/>
                </a:lnTo>
                <a:lnTo>
                  <a:pt x="291" y="3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2" name="Freeform 17">
            <a:extLst>
              <a:ext uri="{FF2B5EF4-FFF2-40B4-BE49-F238E27FC236}">
                <a16:creationId xmlns:a16="http://schemas.microsoft.com/office/drawing/2014/main" id="{6749381C-559E-4DB7-8061-386ABDAD35F1}"/>
              </a:ext>
            </a:extLst>
          </p:cNvPr>
          <p:cNvSpPr>
            <a:spLocks noEditPoints="1"/>
          </p:cNvSpPr>
          <p:nvPr/>
        </p:nvSpPr>
        <p:spPr bwMode="auto">
          <a:xfrm>
            <a:off x="5358987" y="3913320"/>
            <a:ext cx="195565" cy="184870"/>
          </a:xfrm>
          <a:custGeom>
            <a:avLst/>
            <a:gdLst>
              <a:gd name="T0" fmla="*/ 81 w 105"/>
              <a:gd name="T1" fmla="*/ 9 h 100"/>
              <a:gd name="T2" fmla="*/ 51 w 105"/>
              <a:gd name="T3" fmla="*/ 1 h 100"/>
              <a:gd name="T4" fmla="*/ 0 w 105"/>
              <a:gd name="T5" fmla="*/ 49 h 100"/>
              <a:gd name="T6" fmla="*/ 51 w 105"/>
              <a:gd name="T7" fmla="*/ 99 h 100"/>
              <a:gd name="T8" fmla="*/ 100 w 105"/>
              <a:gd name="T9" fmla="*/ 65 h 100"/>
              <a:gd name="T10" fmla="*/ 85 w 105"/>
              <a:gd name="T11" fmla="*/ 65 h 100"/>
              <a:gd name="T12" fmla="*/ 51 w 105"/>
              <a:gd name="T13" fmla="*/ 86 h 100"/>
              <a:gd name="T14" fmla="*/ 14 w 105"/>
              <a:gd name="T15" fmla="*/ 55 h 100"/>
              <a:gd name="T16" fmla="*/ 102 w 105"/>
              <a:gd name="T17" fmla="*/ 55 h 100"/>
              <a:gd name="T18" fmla="*/ 81 w 105"/>
              <a:gd name="T19" fmla="*/ 9 h 100"/>
              <a:gd name="T20" fmla="*/ 15 w 105"/>
              <a:gd name="T21" fmla="*/ 42 h 100"/>
              <a:gd name="T22" fmla="*/ 51 w 105"/>
              <a:gd name="T23" fmla="*/ 14 h 100"/>
              <a:gd name="T24" fmla="*/ 87 w 105"/>
              <a:gd name="T25" fmla="*/ 42 h 100"/>
              <a:gd name="T26" fmla="*/ 15 w 105"/>
              <a:gd name="T27" fmla="*/ 4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5" h="100">
                <a:moveTo>
                  <a:pt x="81" y="9"/>
                </a:moveTo>
                <a:cubicBezTo>
                  <a:pt x="73" y="5"/>
                  <a:pt x="64" y="1"/>
                  <a:pt x="51" y="1"/>
                </a:cubicBezTo>
                <a:cubicBezTo>
                  <a:pt x="51" y="1"/>
                  <a:pt x="4" y="0"/>
                  <a:pt x="0" y="49"/>
                </a:cubicBezTo>
                <a:cubicBezTo>
                  <a:pt x="0" y="69"/>
                  <a:pt x="10" y="98"/>
                  <a:pt x="51" y="99"/>
                </a:cubicBezTo>
                <a:cubicBezTo>
                  <a:pt x="90" y="100"/>
                  <a:pt x="98" y="70"/>
                  <a:pt x="100" y="65"/>
                </a:cubicBezTo>
                <a:cubicBezTo>
                  <a:pt x="85" y="65"/>
                  <a:pt x="85" y="65"/>
                  <a:pt x="85" y="65"/>
                </a:cubicBezTo>
                <a:cubicBezTo>
                  <a:pt x="85" y="65"/>
                  <a:pt x="79" y="87"/>
                  <a:pt x="51" y="86"/>
                </a:cubicBezTo>
                <a:cubicBezTo>
                  <a:pt x="36" y="86"/>
                  <a:pt x="17" y="79"/>
                  <a:pt x="14" y="55"/>
                </a:cubicBezTo>
                <a:cubicBezTo>
                  <a:pt x="102" y="55"/>
                  <a:pt x="102" y="55"/>
                  <a:pt x="102" y="55"/>
                </a:cubicBezTo>
                <a:cubicBezTo>
                  <a:pt x="102" y="55"/>
                  <a:pt x="105" y="25"/>
                  <a:pt x="81" y="9"/>
                </a:cubicBezTo>
                <a:close/>
                <a:moveTo>
                  <a:pt x="15" y="42"/>
                </a:moveTo>
                <a:cubicBezTo>
                  <a:pt x="15" y="42"/>
                  <a:pt x="19" y="15"/>
                  <a:pt x="51" y="14"/>
                </a:cubicBezTo>
                <a:cubicBezTo>
                  <a:pt x="82" y="14"/>
                  <a:pt x="87" y="42"/>
                  <a:pt x="87" y="42"/>
                </a:cubicBezTo>
                <a:lnTo>
                  <a:pt x="15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3" name="Freeform 18">
            <a:extLst>
              <a:ext uri="{FF2B5EF4-FFF2-40B4-BE49-F238E27FC236}">
                <a16:creationId xmlns:a16="http://schemas.microsoft.com/office/drawing/2014/main" id="{D8B420F4-2765-461D-A073-86EFD0067A6D}"/>
              </a:ext>
            </a:extLst>
          </p:cNvPr>
          <p:cNvSpPr>
            <a:spLocks/>
          </p:cNvSpPr>
          <p:nvPr/>
        </p:nvSpPr>
        <p:spPr bwMode="auto">
          <a:xfrm>
            <a:off x="4660760" y="3914847"/>
            <a:ext cx="171119" cy="183342"/>
          </a:xfrm>
          <a:custGeom>
            <a:avLst/>
            <a:gdLst>
              <a:gd name="T0" fmla="*/ 80 w 92"/>
              <a:gd name="T1" fmla="*/ 49 h 99"/>
              <a:gd name="T2" fmla="*/ 66 w 92"/>
              <a:gd name="T3" fmla="*/ 44 h 99"/>
              <a:gd name="T4" fmla="*/ 47 w 92"/>
              <a:gd name="T5" fmla="*/ 41 h 99"/>
              <a:gd name="T6" fmla="*/ 32 w 92"/>
              <a:gd name="T7" fmla="*/ 39 h 99"/>
              <a:gd name="T8" fmla="*/ 18 w 92"/>
              <a:gd name="T9" fmla="*/ 27 h 99"/>
              <a:gd name="T10" fmla="*/ 29 w 92"/>
              <a:gd name="T11" fmla="*/ 15 h 99"/>
              <a:gd name="T12" fmla="*/ 61 w 92"/>
              <a:gd name="T13" fmla="*/ 16 h 99"/>
              <a:gd name="T14" fmla="*/ 73 w 92"/>
              <a:gd name="T15" fmla="*/ 33 h 99"/>
              <a:gd name="T16" fmla="*/ 87 w 92"/>
              <a:gd name="T17" fmla="*/ 33 h 99"/>
              <a:gd name="T18" fmla="*/ 83 w 92"/>
              <a:gd name="T19" fmla="*/ 17 h 99"/>
              <a:gd name="T20" fmla="*/ 68 w 92"/>
              <a:gd name="T21" fmla="*/ 4 h 99"/>
              <a:gd name="T22" fmla="*/ 44 w 92"/>
              <a:gd name="T23" fmla="*/ 0 h 99"/>
              <a:gd name="T24" fmla="*/ 13 w 92"/>
              <a:gd name="T25" fmla="*/ 9 h 99"/>
              <a:gd name="T26" fmla="*/ 5 w 92"/>
              <a:gd name="T27" fmla="*/ 33 h 99"/>
              <a:gd name="T28" fmla="*/ 21 w 92"/>
              <a:gd name="T29" fmla="*/ 50 h 99"/>
              <a:gd name="T30" fmla="*/ 33 w 92"/>
              <a:gd name="T31" fmla="*/ 53 h 99"/>
              <a:gd name="T32" fmla="*/ 60 w 92"/>
              <a:gd name="T33" fmla="*/ 57 h 99"/>
              <a:gd name="T34" fmla="*/ 75 w 92"/>
              <a:gd name="T35" fmla="*/ 64 h 99"/>
              <a:gd name="T36" fmla="*/ 68 w 92"/>
              <a:gd name="T37" fmla="*/ 82 h 99"/>
              <a:gd name="T38" fmla="*/ 37 w 92"/>
              <a:gd name="T39" fmla="*/ 84 h 99"/>
              <a:gd name="T40" fmla="*/ 17 w 92"/>
              <a:gd name="T41" fmla="*/ 74 h 99"/>
              <a:gd name="T42" fmla="*/ 14 w 92"/>
              <a:gd name="T43" fmla="*/ 64 h 99"/>
              <a:gd name="T44" fmla="*/ 0 w 92"/>
              <a:gd name="T45" fmla="*/ 64 h 99"/>
              <a:gd name="T46" fmla="*/ 6 w 92"/>
              <a:gd name="T47" fmla="*/ 82 h 99"/>
              <a:gd name="T48" fmla="*/ 25 w 92"/>
              <a:gd name="T49" fmla="*/ 95 h 99"/>
              <a:gd name="T50" fmla="*/ 68 w 92"/>
              <a:gd name="T51" fmla="*/ 95 h 99"/>
              <a:gd name="T52" fmla="*/ 89 w 92"/>
              <a:gd name="T53" fmla="*/ 75 h 99"/>
              <a:gd name="T54" fmla="*/ 80 w 92"/>
              <a:gd name="T55" fmla="*/ 4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2" h="99">
                <a:moveTo>
                  <a:pt x="80" y="49"/>
                </a:moveTo>
                <a:cubicBezTo>
                  <a:pt x="76" y="47"/>
                  <a:pt x="71" y="45"/>
                  <a:pt x="66" y="44"/>
                </a:cubicBezTo>
                <a:cubicBezTo>
                  <a:pt x="62" y="43"/>
                  <a:pt x="54" y="42"/>
                  <a:pt x="47" y="41"/>
                </a:cubicBezTo>
                <a:cubicBezTo>
                  <a:pt x="38" y="40"/>
                  <a:pt x="32" y="39"/>
                  <a:pt x="32" y="39"/>
                </a:cubicBezTo>
                <a:cubicBezTo>
                  <a:pt x="32" y="39"/>
                  <a:pt x="17" y="38"/>
                  <a:pt x="18" y="27"/>
                </a:cubicBezTo>
                <a:cubicBezTo>
                  <a:pt x="19" y="22"/>
                  <a:pt x="20" y="18"/>
                  <a:pt x="29" y="15"/>
                </a:cubicBezTo>
                <a:cubicBezTo>
                  <a:pt x="38" y="12"/>
                  <a:pt x="54" y="13"/>
                  <a:pt x="61" y="16"/>
                </a:cubicBezTo>
                <a:cubicBezTo>
                  <a:pt x="68" y="19"/>
                  <a:pt x="72" y="23"/>
                  <a:pt x="73" y="33"/>
                </a:cubicBezTo>
                <a:cubicBezTo>
                  <a:pt x="87" y="33"/>
                  <a:pt x="87" y="33"/>
                  <a:pt x="87" y="33"/>
                </a:cubicBezTo>
                <a:cubicBezTo>
                  <a:pt x="87" y="33"/>
                  <a:pt x="87" y="25"/>
                  <a:pt x="83" y="17"/>
                </a:cubicBezTo>
                <a:cubicBezTo>
                  <a:pt x="80" y="12"/>
                  <a:pt x="75" y="8"/>
                  <a:pt x="68" y="4"/>
                </a:cubicBezTo>
                <a:cubicBezTo>
                  <a:pt x="61" y="2"/>
                  <a:pt x="52" y="0"/>
                  <a:pt x="44" y="0"/>
                </a:cubicBezTo>
                <a:cubicBezTo>
                  <a:pt x="24" y="0"/>
                  <a:pt x="16" y="7"/>
                  <a:pt x="13" y="9"/>
                </a:cubicBezTo>
                <a:cubicBezTo>
                  <a:pt x="10" y="12"/>
                  <a:pt x="2" y="21"/>
                  <a:pt x="5" y="33"/>
                </a:cubicBezTo>
                <a:cubicBezTo>
                  <a:pt x="7" y="45"/>
                  <a:pt x="18" y="49"/>
                  <a:pt x="21" y="50"/>
                </a:cubicBezTo>
                <a:cubicBezTo>
                  <a:pt x="24" y="52"/>
                  <a:pt x="30" y="53"/>
                  <a:pt x="33" y="53"/>
                </a:cubicBezTo>
                <a:cubicBezTo>
                  <a:pt x="40" y="54"/>
                  <a:pt x="60" y="57"/>
                  <a:pt x="60" y="57"/>
                </a:cubicBezTo>
                <a:cubicBezTo>
                  <a:pt x="60" y="57"/>
                  <a:pt x="72" y="57"/>
                  <a:pt x="75" y="64"/>
                </a:cubicBezTo>
                <a:cubicBezTo>
                  <a:pt x="77" y="70"/>
                  <a:pt x="76" y="78"/>
                  <a:pt x="68" y="82"/>
                </a:cubicBezTo>
                <a:cubicBezTo>
                  <a:pt x="59" y="85"/>
                  <a:pt x="50" y="86"/>
                  <a:pt x="37" y="84"/>
                </a:cubicBezTo>
                <a:cubicBezTo>
                  <a:pt x="27" y="83"/>
                  <a:pt x="20" y="80"/>
                  <a:pt x="17" y="74"/>
                </a:cubicBezTo>
                <a:cubicBezTo>
                  <a:pt x="15" y="71"/>
                  <a:pt x="15" y="67"/>
                  <a:pt x="14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1" y="67"/>
                  <a:pt x="1" y="76"/>
                  <a:pt x="6" y="82"/>
                </a:cubicBezTo>
                <a:cubicBezTo>
                  <a:pt x="11" y="90"/>
                  <a:pt x="18" y="93"/>
                  <a:pt x="25" y="95"/>
                </a:cubicBezTo>
                <a:cubicBezTo>
                  <a:pt x="37" y="99"/>
                  <a:pt x="57" y="99"/>
                  <a:pt x="68" y="95"/>
                </a:cubicBezTo>
                <a:cubicBezTo>
                  <a:pt x="80" y="92"/>
                  <a:pt x="87" y="85"/>
                  <a:pt x="89" y="75"/>
                </a:cubicBezTo>
                <a:cubicBezTo>
                  <a:pt x="90" y="70"/>
                  <a:pt x="92" y="57"/>
                  <a:pt x="80" y="4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4" name="Freeform 19">
            <a:extLst>
              <a:ext uri="{FF2B5EF4-FFF2-40B4-BE49-F238E27FC236}">
                <a16:creationId xmlns:a16="http://schemas.microsoft.com/office/drawing/2014/main" id="{245A7B9B-1617-4FF7-A2D1-C2A3C14C5867}"/>
              </a:ext>
            </a:extLst>
          </p:cNvPr>
          <p:cNvSpPr>
            <a:spLocks/>
          </p:cNvSpPr>
          <p:nvPr/>
        </p:nvSpPr>
        <p:spPr bwMode="auto">
          <a:xfrm>
            <a:off x="5802063" y="3869011"/>
            <a:ext cx="84032" cy="229177"/>
          </a:xfrm>
          <a:custGeom>
            <a:avLst/>
            <a:gdLst>
              <a:gd name="T0" fmla="*/ 34 w 45"/>
              <a:gd name="T1" fmla="*/ 0 h 124"/>
              <a:gd name="T2" fmla="*/ 19 w 45"/>
              <a:gd name="T3" fmla="*/ 0 h 124"/>
              <a:gd name="T4" fmla="*/ 19 w 45"/>
              <a:gd name="T5" fmla="*/ 29 h 124"/>
              <a:gd name="T6" fmla="*/ 0 w 45"/>
              <a:gd name="T7" fmla="*/ 29 h 124"/>
              <a:gd name="T8" fmla="*/ 0 w 45"/>
              <a:gd name="T9" fmla="*/ 42 h 124"/>
              <a:gd name="T10" fmla="*/ 20 w 45"/>
              <a:gd name="T11" fmla="*/ 42 h 124"/>
              <a:gd name="T12" fmla="*/ 20 w 45"/>
              <a:gd name="T13" fmla="*/ 98 h 124"/>
              <a:gd name="T14" fmla="*/ 22 w 45"/>
              <a:gd name="T15" fmla="*/ 114 h 124"/>
              <a:gd name="T16" fmla="*/ 34 w 45"/>
              <a:gd name="T17" fmla="*/ 122 h 124"/>
              <a:gd name="T18" fmla="*/ 45 w 45"/>
              <a:gd name="T19" fmla="*/ 123 h 124"/>
              <a:gd name="T20" fmla="*/ 45 w 45"/>
              <a:gd name="T21" fmla="*/ 110 h 124"/>
              <a:gd name="T22" fmla="*/ 37 w 45"/>
              <a:gd name="T23" fmla="*/ 109 h 124"/>
              <a:gd name="T24" fmla="*/ 34 w 45"/>
              <a:gd name="T25" fmla="*/ 102 h 124"/>
              <a:gd name="T26" fmla="*/ 34 w 45"/>
              <a:gd name="T27" fmla="*/ 42 h 124"/>
              <a:gd name="T28" fmla="*/ 45 w 45"/>
              <a:gd name="T29" fmla="*/ 42 h 124"/>
              <a:gd name="T30" fmla="*/ 45 w 45"/>
              <a:gd name="T31" fmla="*/ 29 h 124"/>
              <a:gd name="T32" fmla="*/ 34 w 45"/>
              <a:gd name="T33" fmla="*/ 29 h 124"/>
              <a:gd name="T34" fmla="*/ 34 w 45"/>
              <a:gd name="T3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" h="124">
                <a:moveTo>
                  <a:pt x="34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29"/>
                  <a:pt x="19" y="29"/>
                  <a:pt x="19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42"/>
                  <a:pt x="0" y="42"/>
                  <a:pt x="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98"/>
                  <a:pt x="20" y="98"/>
                  <a:pt x="20" y="98"/>
                </a:cubicBezTo>
                <a:cubicBezTo>
                  <a:pt x="20" y="98"/>
                  <a:pt x="20" y="109"/>
                  <a:pt x="22" y="114"/>
                </a:cubicBezTo>
                <a:cubicBezTo>
                  <a:pt x="24" y="118"/>
                  <a:pt x="28" y="121"/>
                  <a:pt x="34" y="122"/>
                </a:cubicBezTo>
                <a:cubicBezTo>
                  <a:pt x="34" y="122"/>
                  <a:pt x="39" y="124"/>
                  <a:pt x="45" y="123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110"/>
                  <a:pt x="40" y="110"/>
                  <a:pt x="37" y="109"/>
                </a:cubicBezTo>
                <a:cubicBezTo>
                  <a:pt x="34" y="107"/>
                  <a:pt x="34" y="102"/>
                  <a:pt x="34" y="102"/>
                </a:cubicBezTo>
                <a:cubicBezTo>
                  <a:pt x="34" y="42"/>
                  <a:pt x="34" y="42"/>
                  <a:pt x="34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29"/>
                  <a:pt x="45" y="29"/>
                  <a:pt x="45" y="29"/>
                </a:cubicBezTo>
                <a:cubicBezTo>
                  <a:pt x="34" y="29"/>
                  <a:pt x="34" y="29"/>
                  <a:pt x="34" y="29"/>
                </a:cubicBezTo>
                <a:lnTo>
                  <a:pt x="3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5" name="Freeform 20">
            <a:extLst>
              <a:ext uri="{FF2B5EF4-FFF2-40B4-BE49-F238E27FC236}">
                <a16:creationId xmlns:a16="http://schemas.microsoft.com/office/drawing/2014/main" id="{7F3EFD77-C3F0-4F14-9375-7C0E5AC49EA7}"/>
              </a:ext>
            </a:extLst>
          </p:cNvPr>
          <p:cNvSpPr>
            <a:spLocks noEditPoints="1"/>
          </p:cNvSpPr>
          <p:nvPr/>
        </p:nvSpPr>
        <p:spPr bwMode="auto">
          <a:xfrm>
            <a:off x="5730253" y="3179953"/>
            <a:ext cx="649336" cy="611139"/>
          </a:xfrm>
          <a:custGeom>
            <a:avLst/>
            <a:gdLst>
              <a:gd name="T0" fmla="*/ 175 w 349"/>
              <a:gd name="T1" fmla="*/ 0 h 330"/>
              <a:gd name="T2" fmla="*/ 0 w 349"/>
              <a:gd name="T3" fmla="*/ 165 h 330"/>
              <a:gd name="T4" fmla="*/ 175 w 349"/>
              <a:gd name="T5" fmla="*/ 330 h 330"/>
              <a:gd name="T6" fmla="*/ 349 w 349"/>
              <a:gd name="T7" fmla="*/ 165 h 330"/>
              <a:gd name="T8" fmla="*/ 175 w 349"/>
              <a:gd name="T9" fmla="*/ 0 h 330"/>
              <a:gd name="T10" fmla="*/ 175 w 349"/>
              <a:gd name="T11" fmla="*/ 252 h 330"/>
              <a:gd name="T12" fmla="*/ 83 w 349"/>
              <a:gd name="T13" fmla="*/ 165 h 330"/>
              <a:gd name="T14" fmla="*/ 175 w 349"/>
              <a:gd name="T15" fmla="*/ 79 h 330"/>
              <a:gd name="T16" fmla="*/ 266 w 349"/>
              <a:gd name="T17" fmla="*/ 165 h 330"/>
              <a:gd name="T18" fmla="*/ 175 w 349"/>
              <a:gd name="T19" fmla="*/ 252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49" h="330">
                <a:moveTo>
                  <a:pt x="175" y="0"/>
                </a:moveTo>
                <a:cubicBezTo>
                  <a:pt x="78" y="0"/>
                  <a:pt x="0" y="74"/>
                  <a:pt x="0" y="165"/>
                </a:cubicBezTo>
                <a:cubicBezTo>
                  <a:pt x="0" y="256"/>
                  <a:pt x="78" y="330"/>
                  <a:pt x="175" y="330"/>
                </a:cubicBezTo>
                <a:cubicBezTo>
                  <a:pt x="271" y="330"/>
                  <a:pt x="349" y="256"/>
                  <a:pt x="349" y="165"/>
                </a:cubicBezTo>
                <a:cubicBezTo>
                  <a:pt x="349" y="74"/>
                  <a:pt x="271" y="0"/>
                  <a:pt x="175" y="0"/>
                </a:cubicBezTo>
                <a:close/>
                <a:moveTo>
                  <a:pt x="175" y="252"/>
                </a:moveTo>
                <a:cubicBezTo>
                  <a:pt x="124" y="252"/>
                  <a:pt x="83" y="213"/>
                  <a:pt x="83" y="165"/>
                </a:cubicBezTo>
                <a:cubicBezTo>
                  <a:pt x="83" y="118"/>
                  <a:pt x="124" y="79"/>
                  <a:pt x="175" y="79"/>
                </a:cubicBezTo>
                <a:cubicBezTo>
                  <a:pt x="225" y="79"/>
                  <a:pt x="266" y="118"/>
                  <a:pt x="266" y="165"/>
                </a:cubicBezTo>
                <a:cubicBezTo>
                  <a:pt x="266" y="213"/>
                  <a:pt x="225" y="252"/>
                  <a:pt x="175" y="2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6" name="Freeform 21">
            <a:extLst>
              <a:ext uri="{FF2B5EF4-FFF2-40B4-BE49-F238E27FC236}">
                <a16:creationId xmlns:a16="http://schemas.microsoft.com/office/drawing/2014/main" id="{01FD055D-919E-4AE6-A5AE-A2F5948E06E4}"/>
              </a:ext>
            </a:extLst>
          </p:cNvPr>
          <p:cNvSpPr>
            <a:spLocks/>
          </p:cNvSpPr>
          <p:nvPr/>
        </p:nvSpPr>
        <p:spPr bwMode="auto">
          <a:xfrm>
            <a:off x="5604970" y="3914847"/>
            <a:ext cx="166536" cy="177230"/>
          </a:xfrm>
          <a:custGeom>
            <a:avLst/>
            <a:gdLst>
              <a:gd name="T0" fmla="*/ 48 w 90"/>
              <a:gd name="T1" fmla="*/ 0 h 95"/>
              <a:gd name="T2" fmla="*/ 14 w 90"/>
              <a:gd name="T3" fmla="*/ 14 h 95"/>
              <a:gd name="T4" fmla="*/ 14 w 90"/>
              <a:gd name="T5" fmla="*/ 3 h 95"/>
              <a:gd name="T6" fmla="*/ 0 w 90"/>
              <a:gd name="T7" fmla="*/ 3 h 95"/>
              <a:gd name="T8" fmla="*/ 0 w 90"/>
              <a:gd name="T9" fmla="*/ 95 h 95"/>
              <a:gd name="T10" fmla="*/ 14 w 90"/>
              <a:gd name="T11" fmla="*/ 95 h 95"/>
              <a:gd name="T12" fmla="*/ 14 w 90"/>
              <a:gd name="T13" fmla="*/ 41 h 95"/>
              <a:gd name="T14" fmla="*/ 48 w 90"/>
              <a:gd name="T15" fmla="*/ 13 h 95"/>
              <a:gd name="T16" fmla="*/ 76 w 90"/>
              <a:gd name="T17" fmla="*/ 41 h 95"/>
              <a:gd name="T18" fmla="*/ 76 w 90"/>
              <a:gd name="T19" fmla="*/ 95 h 95"/>
              <a:gd name="T20" fmla="*/ 90 w 90"/>
              <a:gd name="T21" fmla="*/ 95 h 95"/>
              <a:gd name="T22" fmla="*/ 90 w 90"/>
              <a:gd name="T23" fmla="*/ 35 h 95"/>
              <a:gd name="T24" fmla="*/ 48 w 90"/>
              <a:gd name="T2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95">
                <a:moveTo>
                  <a:pt x="48" y="0"/>
                </a:moveTo>
                <a:cubicBezTo>
                  <a:pt x="25" y="0"/>
                  <a:pt x="15" y="13"/>
                  <a:pt x="14" y="14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4" y="13"/>
                  <a:pt x="48" y="13"/>
                </a:cubicBezTo>
                <a:cubicBezTo>
                  <a:pt x="73" y="13"/>
                  <a:pt x="77" y="27"/>
                  <a:pt x="76" y="41"/>
                </a:cubicBezTo>
                <a:cubicBezTo>
                  <a:pt x="76" y="95"/>
                  <a:pt x="76" y="95"/>
                  <a:pt x="76" y="95"/>
                </a:cubicBezTo>
                <a:cubicBezTo>
                  <a:pt x="90" y="95"/>
                  <a:pt x="90" y="95"/>
                  <a:pt x="90" y="95"/>
                </a:cubicBezTo>
                <a:cubicBezTo>
                  <a:pt x="90" y="35"/>
                  <a:pt x="90" y="35"/>
                  <a:pt x="90" y="35"/>
                </a:cubicBezTo>
                <a:cubicBezTo>
                  <a:pt x="90" y="29"/>
                  <a:pt x="89" y="0"/>
                  <a:pt x="4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7" name="Freeform 22">
            <a:extLst>
              <a:ext uri="{FF2B5EF4-FFF2-40B4-BE49-F238E27FC236}">
                <a16:creationId xmlns:a16="http://schemas.microsoft.com/office/drawing/2014/main" id="{AC27DE97-1287-4539-9DFC-0E21BE73D928}"/>
              </a:ext>
            </a:extLst>
          </p:cNvPr>
          <p:cNvSpPr>
            <a:spLocks/>
          </p:cNvSpPr>
          <p:nvPr/>
        </p:nvSpPr>
        <p:spPr bwMode="auto">
          <a:xfrm>
            <a:off x="5025916" y="3914847"/>
            <a:ext cx="281124" cy="177230"/>
          </a:xfrm>
          <a:custGeom>
            <a:avLst/>
            <a:gdLst>
              <a:gd name="T0" fmla="*/ 135 w 151"/>
              <a:gd name="T1" fmla="*/ 6 h 95"/>
              <a:gd name="T2" fmla="*/ 111 w 151"/>
              <a:gd name="T3" fmla="*/ 0 h 95"/>
              <a:gd name="T4" fmla="*/ 78 w 151"/>
              <a:gd name="T5" fmla="*/ 17 h 95"/>
              <a:gd name="T6" fmla="*/ 44 w 151"/>
              <a:gd name="T7" fmla="*/ 0 h 95"/>
              <a:gd name="T8" fmla="*/ 14 w 151"/>
              <a:gd name="T9" fmla="*/ 12 h 95"/>
              <a:gd name="T10" fmla="*/ 14 w 151"/>
              <a:gd name="T11" fmla="*/ 3 h 95"/>
              <a:gd name="T12" fmla="*/ 0 w 151"/>
              <a:gd name="T13" fmla="*/ 3 h 95"/>
              <a:gd name="T14" fmla="*/ 0 w 151"/>
              <a:gd name="T15" fmla="*/ 95 h 95"/>
              <a:gd name="T16" fmla="*/ 14 w 151"/>
              <a:gd name="T17" fmla="*/ 95 h 95"/>
              <a:gd name="T18" fmla="*/ 14 w 151"/>
              <a:gd name="T19" fmla="*/ 41 h 95"/>
              <a:gd name="T20" fmla="*/ 27 w 151"/>
              <a:gd name="T21" fmla="*/ 17 h 95"/>
              <a:gd name="T22" fmla="*/ 43 w 151"/>
              <a:gd name="T23" fmla="*/ 13 h 95"/>
              <a:gd name="T24" fmla="*/ 65 w 151"/>
              <a:gd name="T25" fmla="*/ 22 h 95"/>
              <a:gd name="T26" fmla="*/ 68 w 151"/>
              <a:gd name="T27" fmla="*/ 33 h 95"/>
              <a:gd name="T28" fmla="*/ 68 w 151"/>
              <a:gd name="T29" fmla="*/ 95 h 95"/>
              <a:gd name="T30" fmla="*/ 82 w 151"/>
              <a:gd name="T31" fmla="*/ 95 h 95"/>
              <a:gd name="T32" fmla="*/ 82 w 151"/>
              <a:gd name="T33" fmla="*/ 37 h 95"/>
              <a:gd name="T34" fmla="*/ 88 w 151"/>
              <a:gd name="T35" fmla="*/ 22 h 95"/>
              <a:gd name="T36" fmla="*/ 111 w 151"/>
              <a:gd name="T37" fmla="*/ 13 h 95"/>
              <a:gd name="T38" fmla="*/ 135 w 151"/>
              <a:gd name="T39" fmla="*/ 33 h 95"/>
              <a:gd name="T40" fmla="*/ 135 w 151"/>
              <a:gd name="T41" fmla="*/ 95 h 95"/>
              <a:gd name="T42" fmla="*/ 150 w 151"/>
              <a:gd name="T43" fmla="*/ 95 h 95"/>
              <a:gd name="T44" fmla="*/ 150 w 151"/>
              <a:gd name="T45" fmla="*/ 33 h 95"/>
              <a:gd name="T46" fmla="*/ 135 w 151"/>
              <a:gd name="T47" fmla="*/ 6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1" h="95">
                <a:moveTo>
                  <a:pt x="135" y="6"/>
                </a:moveTo>
                <a:cubicBezTo>
                  <a:pt x="130" y="3"/>
                  <a:pt x="120" y="0"/>
                  <a:pt x="111" y="0"/>
                </a:cubicBezTo>
                <a:cubicBezTo>
                  <a:pt x="100" y="0"/>
                  <a:pt x="87" y="3"/>
                  <a:pt x="78" y="17"/>
                </a:cubicBezTo>
                <a:cubicBezTo>
                  <a:pt x="71" y="4"/>
                  <a:pt x="58" y="0"/>
                  <a:pt x="44" y="0"/>
                </a:cubicBezTo>
                <a:cubicBezTo>
                  <a:pt x="31" y="1"/>
                  <a:pt x="22" y="5"/>
                  <a:pt x="14" y="12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3" y="25"/>
                  <a:pt x="27" y="17"/>
                </a:cubicBezTo>
                <a:cubicBezTo>
                  <a:pt x="32" y="15"/>
                  <a:pt x="36" y="13"/>
                  <a:pt x="43" y="13"/>
                </a:cubicBezTo>
                <a:cubicBezTo>
                  <a:pt x="55" y="13"/>
                  <a:pt x="62" y="17"/>
                  <a:pt x="65" y="22"/>
                </a:cubicBezTo>
                <a:cubicBezTo>
                  <a:pt x="68" y="27"/>
                  <a:pt x="68" y="31"/>
                  <a:pt x="68" y="33"/>
                </a:cubicBezTo>
                <a:cubicBezTo>
                  <a:pt x="68" y="95"/>
                  <a:pt x="68" y="95"/>
                  <a:pt x="68" y="95"/>
                </a:cubicBezTo>
                <a:cubicBezTo>
                  <a:pt x="82" y="95"/>
                  <a:pt x="82" y="95"/>
                  <a:pt x="82" y="95"/>
                </a:cubicBezTo>
                <a:cubicBezTo>
                  <a:pt x="82" y="37"/>
                  <a:pt x="82" y="37"/>
                  <a:pt x="82" y="37"/>
                </a:cubicBezTo>
                <a:cubicBezTo>
                  <a:pt x="82" y="37"/>
                  <a:pt x="82" y="28"/>
                  <a:pt x="88" y="22"/>
                </a:cubicBezTo>
                <a:cubicBezTo>
                  <a:pt x="92" y="17"/>
                  <a:pt x="99" y="13"/>
                  <a:pt x="111" y="13"/>
                </a:cubicBezTo>
                <a:cubicBezTo>
                  <a:pt x="134" y="14"/>
                  <a:pt x="135" y="30"/>
                  <a:pt x="135" y="33"/>
                </a:cubicBezTo>
                <a:cubicBezTo>
                  <a:pt x="135" y="95"/>
                  <a:pt x="135" y="95"/>
                  <a:pt x="135" y="95"/>
                </a:cubicBezTo>
                <a:cubicBezTo>
                  <a:pt x="150" y="95"/>
                  <a:pt x="150" y="95"/>
                  <a:pt x="150" y="95"/>
                </a:cubicBezTo>
                <a:cubicBezTo>
                  <a:pt x="150" y="33"/>
                  <a:pt x="150" y="33"/>
                  <a:pt x="150" y="33"/>
                </a:cubicBezTo>
                <a:cubicBezTo>
                  <a:pt x="150" y="33"/>
                  <a:pt x="151" y="15"/>
                  <a:pt x="135" y="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8" name="Freeform 23">
            <a:extLst>
              <a:ext uri="{FF2B5EF4-FFF2-40B4-BE49-F238E27FC236}">
                <a16:creationId xmlns:a16="http://schemas.microsoft.com/office/drawing/2014/main" id="{BC240E86-22A2-43BC-B373-57791C507301}"/>
              </a:ext>
            </a:extLst>
          </p:cNvPr>
          <p:cNvSpPr>
            <a:spLocks/>
          </p:cNvSpPr>
          <p:nvPr/>
        </p:nvSpPr>
        <p:spPr bwMode="auto">
          <a:xfrm>
            <a:off x="4870075" y="3869011"/>
            <a:ext cx="82504" cy="229177"/>
          </a:xfrm>
          <a:custGeom>
            <a:avLst/>
            <a:gdLst>
              <a:gd name="T0" fmla="*/ 33 w 45"/>
              <a:gd name="T1" fmla="*/ 0 h 124"/>
              <a:gd name="T2" fmla="*/ 19 w 45"/>
              <a:gd name="T3" fmla="*/ 0 h 124"/>
              <a:gd name="T4" fmla="*/ 19 w 45"/>
              <a:gd name="T5" fmla="*/ 29 h 124"/>
              <a:gd name="T6" fmla="*/ 0 w 45"/>
              <a:gd name="T7" fmla="*/ 29 h 124"/>
              <a:gd name="T8" fmla="*/ 0 w 45"/>
              <a:gd name="T9" fmla="*/ 42 h 124"/>
              <a:gd name="T10" fmla="*/ 19 w 45"/>
              <a:gd name="T11" fmla="*/ 42 h 124"/>
              <a:gd name="T12" fmla="*/ 19 w 45"/>
              <a:gd name="T13" fmla="*/ 98 h 124"/>
              <a:gd name="T14" fmla="*/ 22 w 45"/>
              <a:gd name="T15" fmla="*/ 114 h 124"/>
              <a:gd name="T16" fmla="*/ 33 w 45"/>
              <a:gd name="T17" fmla="*/ 122 h 124"/>
              <a:gd name="T18" fmla="*/ 45 w 45"/>
              <a:gd name="T19" fmla="*/ 123 h 124"/>
              <a:gd name="T20" fmla="*/ 45 w 45"/>
              <a:gd name="T21" fmla="*/ 110 h 124"/>
              <a:gd name="T22" fmla="*/ 37 w 45"/>
              <a:gd name="T23" fmla="*/ 109 h 124"/>
              <a:gd name="T24" fmla="*/ 33 w 45"/>
              <a:gd name="T25" fmla="*/ 102 h 124"/>
              <a:gd name="T26" fmla="*/ 33 w 45"/>
              <a:gd name="T27" fmla="*/ 42 h 124"/>
              <a:gd name="T28" fmla="*/ 45 w 45"/>
              <a:gd name="T29" fmla="*/ 42 h 124"/>
              <a:gd name="T30" fmla="*/ 45 w 45"/>
              <a:gd name="T31" fmla="*/ 29 h 124"/>
              <a:gd name="T32" fmla="*/ 33 w 45"/>
              <a:gd name="T33" fmla="*/ 29 h 124"/>
              <a:gd name="T34" fmla="*/ 33 w 45"/>
              <a:gd name="T3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" h="124">
                <a:moveTo>
                  <a:pt x="33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29"/>
                  <a:pt x="19" y="29"/>
                  <a:pt x="19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42"/>
                  <a:pt x="0" y="42"/>
                  <a:pt x="0" y="42"/>
                </a:cubicBezTo>
                <a:cubicBezTo>
                  <a:pt x="19" y="42"/>
                  <a:pt x="19" y="42"/>
                  <a:pt x="19" y="42"/>
                </a:cubicBezTo>
                <a:cubicBezTo>
                  <a:pt x="19" y="98"/>
                  <a:pt x="19" y="98"/>
                  <a:pt x="19" y="98"/>
                </a:cubicBezTo>
                <a:cubicBezTo>
                  <a:pt x="19" y="98"/>
                  <a:pt x="19" y="109"/>
                  <a:pt x="22" y="114"/>
                </a:cubicBezTo>
                <a:cubicBezTo>
                  <a:pt x="24" y="118"/>
                  <a:pt x="28" y="121"/>
                  <a:pt x="33" y="122"/>
                </a:cubicBezTo>
                <a:cubicBezTo>
                  <a:pt x="33" y="122"/>
                  <a:pt x="39" y="124"/>
                  <a:pt x="45" y="123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110"/>
                  <a:pt x="40" y="110"/>
                  <a:pt x="37" y="109"/>
                </a:cubicBezTo>
                <a:cubicBezTo>
                  <a:pt x="33" y="107"/>
                  <a:pt x="33" y="102"/>
                  <a:pt x="33" y="102"/>
                </a:cubicBezTo>
                <a:cubicBezTo>
                  <a:pt x="33" y="42"/>
                  <a:pt x="33" y="42"/>
                  <a:pt x="33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29"/>
                  <a:pt x="45" y="29"/>
                  <a:pt x="45" y="29"/>
                </a:cubicBezTo>
                <a:cubicBezTo>
                  <a:pt x="33" y="29"/>
                  <a:pt x="33" y="29"/>
                  <a:pt x="33" y="29"/>
                </a:cubicBezTo>
                <a:lnTo>
                  <a:pt x="3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9" name="Freeform 24">
            <a:extLst>
              <a:ext uri="{FF2B5EF4-FFF2-40B4-BE49-F238E27FC236}">
                <a16:creationId xmlns:a16="http://schemas.microsoft.com/office/drawing/2014/main" id="{94A0A7E7-18F4-40C1-BD66-7EDA9E2CC875}"/>
              </a:ext>
            </a:extLst>
          </p:cNvPr>
          <p:cNvSpPr>
            <a:spLocks/>
          </p:cNvSpPr>
          <p:nvPr/>
        </p:nvSpPr>
        <p:spPr bwMode="auto">
          <a:xfrm>
            <a:off x="4384220" y="3179953"/>
            <a:ext cx="615723" cy="611139"/>
          </a:xfrm>
          <a:custGeom>
            <a:avLst/>
            <a:gdLst>
              <a:gd name="T0" fmla="*/ 174 w 331"/>
              <a:gd name="T1" fmla="*/ 251 h 330"/>
              <a:gd name="T2" fmla="*/ 83 w 331"/>
              <a:gd name="T3" fmla="*/ 165 h 330"/>
              <a:gd name="T4" fmla="*/ 174 w 331"/>
              <a:gd name="T5" fmla="*/ 79 h 330"/>
              <a:gd name="T6" fmla="*/ 255 w 331"/>
              <a:gd name="T7" fmla="*/ 124 h 330"/>
              <a:gd name="T8" fmla="*/ 329 w 331"/>
              <a:gd name="T9" fmla="*/ 88 h 330"/>
              <a:gd name="T10" fmla="*/ 174 w 331"/>
              <a:gd name="T11" fmla="*/ 0 h 330"/>
              <a:gd name="T12" fmla="*/ 0 w 331"/>
              <a:gd name="T13" fmla="*/ 165 h 330"/>
              <a:gd name="T14" fmla="*/ 174 w 331"/>
              <a:gd name="T15" fmla="*/ 330 h 330"/>
              <a:gd name="T16" fmla="*/ 331 w 331"/>
              <a:gd name="T17" fmla="*/ 238 h 330"/>
              <a:gd name="T18" fmla="*/ 256 w 331"/>
              <a:gd name="T19" fmla="*/ 205 h 330"/>
              <a:gd name="T20" fmla="*/ 174 w 331"/>
              <a:gd name="T21" fmla="*/ 251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31" h="330">
                <a:moveTo>
                  <a:pt x="174" y="251"/>
                </a:moveTo>
                <a:cubicBezTo>
                  <a:pt x="124" y="251"/>
                  <a:pt x="83" y="213"/>
                  <a:pt x="83" y="165"/>
                </a:cubicBezTo>
                <a:cubicBezTo>
                  <a:pt x="83" y="117"/>
                  <a:pt x="124" y="79"/>
                  <a:pt x="174" y="79"/>
                </a:cubicBezTo>
                <a:cubicBezTo>
                  <a:pt x="209" y="79"/>
                  <a:pt x="239" y="97"/>
                  <a:pt x="255" y="124"/>
                </a:cubicBezTo>
                <a:cubicBezTo>
                  <a:pt x="329" y="88"/>
                  <a:pt x="329" y="88"/>
                  <a:pt x="329" y="88"/>
                </a:cubicBezTo>
                <a:cubicBezTo>
                  <a:pt x="300" y="36"/>
                  <a:pt x="241" y="0"/>
                  <a:pt x="174" y="0"/>
                </a:cubicBezTo>
                <a:cubicBezTo>
                  <a:pt x="78" y="0"/>
                  <a:pt x="0" y="74"/>
                  <a:pt x="0" y="165"/>
                </a:cubicBezTo>
                <a:cubicBezTo>
                  <a:pt x="0" y="256"/>
                  <a:pt x="78" y="330"/>
                  <a:pt x="174" y="330"/>
                </a:cubicBezTo>
                <a:cubicBezTo>
                  <a:pt x="243" y="330"/>
                  <a:pt x="302" y="293"/>
                  <a:pt x="331" y="238"/>
                </a:cubicBezTo>
                <a:cubicBezTo>
                  <a:pt x="256" y="205"/>
                  <a:pt x="256" y="205"/>
                  <a:pt x="256" y="205"/>
                </a:cubicBezTo>
                <a:cubicBezTo>
                  <a:pt x="241" y="233"/>
                  <a:pt x="210" y="251"/>
                  <a:pt x="174" y="25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0" name="Rectangle 25">
            <a:extLst>
              <a:ext uri="{FF2B5EF4-FFF2-40B4-BE49-F238E27FC236}">
                <a16:creationId xmlns:a16="http://schemas.microsoft.com/office/drawing/2014/main" id="{CE4FC129-58AB-48D9-9F0B-B3371225C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724" y="3922487"/>
            <a:ext cx="25974" cy="169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1" name="Freeform 26">
            <a:extLst>
              <a:ext uri="{FF2B5EF4-FFF2-40B4-BE49-F238E27FC236}">
                <a16:creationId xmlns:a16="http://schemas.microsoft.com/office/drawing/2014/main" id="{2E01AC76-13A8-4213-BE24-E4F9BE46AF7E}"/>
              </a:ext>
            </a:extLst>
          </p:cNvPr>
          <p:cNvSpPr>
            <a:spLocks/>
          </p:cNvSpPr>
          <p:nvPr/>
        </p:nvSpPr>
        <p:spPr bwMode="auto">
          <a:xfrm>
            <a:off x="3884613" y="5224213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6 h 87"/>
              <a:gd name="T4" fmla="*/ 21 w 99"/>
              <a:gd name="T5" fmla="*/ 16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4 h 87"/>
              <a:gd name="T12" fmla="*/ 31 w 99"/>
              <a:gd name="T13" fmla="*/ 71 h 87"/>
              <a:gd name="T14" fmla="*/ 81 w 99"/>
              <a:gd name="T15" fmla="*/ 71 h 87"/>
              <a:gd name="T16" fmla="*/ 76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6"/>
                </a:lnTo>
                <a:lnTo>
                  <a:pt x="21" y="16"/>
                </a:lnTo>
                <a:lnTo>
                  <a:pt x="26" y="0"/>
                </a:lnTo>
                <a:lnTo>
                  <a:pt x="99" y="0"/>
                </a:lnTo>
                <a:lnTo>
                  <a:pt x="95" y="14"/>
                </a:lnTo>
                <a:lnTo>
                  <a:pt x="31" y="71"/>
                </a:lnTo>
                <a:lnTo>
                  <a:pt x="81" y="71"/>
                </a:lnTo>
                <a:lnTo>
                  <a:pt x="76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2" name="Freeform 27">
            <a:extLst>
              <a:ext uri="{FF2B5EF4-FFF2-40B4-BE49-F238E27FC236}">
                <a16:creationId xmlns:a16="http://schemas.microsoft.com/office/drawing/2014/main" id="{7FF3AE10-9EEB-41BB-AB4B-1C848F10DF7A}"/>
              </a:ext>
            </a:extLst>
          </p:cNvPr>
          <p:cNvSpPr>
            <a:spLocks noEditPoints="1"/>
          </p:cNvSpPr>
          <p:nvPr/>
        </p:nvSpPr>
        <p:spPr bwMode="auto">
          <a:xfrm>
            <a:off x="4034342" y="5222685"/>
            <a:ext cx="131395" cy="137506"/>
          </a:xfrm>
          <a:custGeom>
            <a:avLst/>
            <a:gdLst>
              <a:gd name="T0" fmla="*/ 42 w 71"/>
              <a:gd name="T1" fmla="*/ 0 h 74"/>
              <a:gd name="T2" fmla="*/ 16 w 71"/>
              <a:gd name="T3" fmla="*/ 5 h 74"/>
              <a:gd name="T4" fmla="*/ 19 w 71"/>
              <a:gd name="T5" fmla="*/ 18 h 74"/>
              <a:gd name="T6" fmla="*/ 39 w 71"/>
              <a:gd name="T7" fmla="*/ 14 h 74"/>
              <a:gd name="T8" fmla="*/ 54 w 71"/>
              <a:gd name="T9" fmla="*/ 25 h 74"/>
              <a:gd name="T10" fmla="*/ 53 w 71"/>
              <a:gd name="T11" fmla="*/ 31 h 74"/>
              <a:gd name="T12" fmla="*/ 53 w 71"/>
              <a:gd name="T13" fmla="*/ 32 h 74"/>
              <a:gd name="T14" fmla="*/ 32 w 71"/>
              <a:gd name="T15" fmla="*/ 29 h 74"/>
              <a:gd name="T16" fmla="*/ 0 w 71"/>
              <a:gd name="T17" fmla="*/ 54 h 74"/>
              <a:gd name="T18" fmla="*/ 22 w 71"/>
              <a:gd name="T19" fmla="*/ 74 h 74"/>
              <a:gd name="T20" fmla="*/ 45 w 71"/>
              <a:gd name="T21" fmla="*/ 63 h 74"/>
              <a:gd name="T22" fmla="*/ 42 w 71"/>
              <a:gd name="T23" fmla="*/ 72 h 74"/>
              <a:gd name="T24" fmla="*/ 58 w 71"/>
              <a:gd name="T25" fmla="*/ 72 h 74"/>
              <a:gd name="T26" fmla="*/ 69 w 71"/>
              <a:gd name="T27" fmla="*/ 32 h 74"/>
              <a:gd name="T28" fmla="*/ 71 w 71"/>
              <a:gd name="T29" fmla="*/ 22 h 74"/>
              <a:gd name="T30" fmla="*/ 42 w 71"/>
              <a:gd name="T31" fmla="*/ 0 h 74"/>
              <a:gd name="T32" fmla="*/ 50 w 71"/>
              <a:gd name="T33" fmla="*/ 45 h 74"/>
              <a:gd name="T34" fmla="*/ 28 w 71"/>
              <a:gd name="T35" fmla="*/ 62 h 74"/>
              <a:gd name="T36" fmla="*/ 17 w 71"/>
              <a:gd name="T37" fmla="*/ 52 h 74"/>
              <a:gd name="T38" fmla="*/ 34 w 71"/>
              <a:gd name="T39" fmla="*/ 39 h 74"/>
              <a:gd name="T40" fmla="*/ 50 w 71"/>
              <a:gd name="T41" fmla="*/ 42 h 74"/>
              <a:gd name="T42" fmla="*/ 50 w 71"/>
              <a:gd name="T43" fmla="*/ 4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74">
                <a:moveTo>
                  <a:pt x="42" y="0"/>
                </a:moveTo>
                <a:cubicBezTo>
                  <a:pt x="32" y="0"/>
                  <a:pt x="24" y="2"/>
                  <a:pt x="16" y="5"/>
                </a:cubicBezTo>
                <a:cubicBezTo>
                  <a:pt x="19" y="18"/>
                  <a:pt x="19" y="18"/>
                  <a:pt x="19" y="18"/>
                </a:cubicBezTo>
                <a:cubicBezTo>
                  <a:pt x="25" y="16"/>
                  <a:pt x="32" y="14"/>
                  <a:pt x="39" y="14"/>
                </a:cubicBezTo>
                <a:cubicBezTo>
                  <a:pt x="50" y="14"/>
                  <a:pt x="54" y="19"/>
                  <a:pt x="54" y="25"/>
                </a:cubicBezTo>
                <a:cubicBezTo>
                  <a:pt x="54" y="27"/>
                  <a:pt x="54" y="28"/>
                  <a:pt x="53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47" y="30"/>
                  <a:pt x="40" y="29"/>
                  <a:pt x="32" y="29"/>
                </a:cubicBezTo>
                <a:cubicBezTo>
                  <a:pt x="13" y="29"/>
                  <a:pt x="0" y="38"/>
                  <a:pt x="0" y="54"/>
                </a:cubicBezTo>
                <a:cubicBezTo>
                  <a:pt x="0" y="66"/>
                  <a:pt x="9" y="74"/>
                  <a:pt x="22" y="74"/>
                </a:cubicBezTo>
                <a:cubicBezTo>
                  <a:pt x="31" y="74"/>
                  <a:pt x="39" y="70"/>
                  <a:pt x="45" y="63"/>
                </a:cubicBezTo>
                <a:cubicBezTo>
                  <a:pt x="42" y="72"/>
                  <a:pt x="42" y="72"/>
                  <a:pt x="42" y="72"/>
                </a:cubicBezTo>
                <a:cubicBezTo>
                  <a:pt x="58" y="72"/>
                  <a:pt x="58" y="72"/>
                  <a:pt x="58" y="72"/>
                </a:cubicBezTo>
                <a:cubicBezTo>
                  <a:pt x="69" y="32"/>
                  <a:pt x="69" y="32"/>
                  <a:pt x="69" y="32"/>
                </a:cubicBezTo>
                <a:cubicBezTo>
                  <a:pt x="70" y="29"/>
                  <a:pt x="71" y="25"/>
                  <a:pt x="71" y="22"/>
                </a:cubicBezTo>
                <a:cubicBezTo>
                  <a:pt x="71" y="8"/>
                  <a:pt x="61" y="0"/>
                  <a:pt x="42" y="0"/>
                </a:cubicBezTo>
                <a:close/>
                <a:moveTo>
                  <a:pt x="50" y="45"/>
                </a:moveTo>
                <a:cubicBezTo>
                  <a:pt x="47" y="54"/>
                  <a:pt x="38" y="62"/>
                  <a:pt x="28" y="62"/>
                </a:cubicBezTo>
                <a:cubicBezTo>
                  <a:pt x="21" y="62"/>
                  <a:pt x="17" y="58"/>
                  <a:pt x="17" y="52"/>
                </a:cubicBezTo>
                <a:cubicBezTo>
                  <a:pt x="17" y="45"/>
                  <a:pt x="23" y="39"/>
                  <a:pt x="34" y="39"/>
                </a:cubicBezTo>
                <a:cubicBezTo>
                  <a:pt x="41" y="39"/>
                  <a:pt x="46" y="41"/>
                  <a:pt x="50" y="42"/>
                </a:cubicBezTo>
                <a:lnTo>
                  <a:pt x="50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3" name="Freeform 28">
            <a:extLst>
              <a:ext uri="{FF2B5EF4-FFF2-40B4-BE49-F238E27FC236}">
                <a16:creationId xmlns:a16="http://schemas.microsoft.com/office/drawing/2014/main" id="{0B7D5DC4-B3B9-4F5B-BCE2-7511FBB6FDF2}"/>
              </a:ext>
            </a:extLst>
          </p:cNvPr>
          <p:cNvSpPr>
            <a:spLocks/>
          </p:cNvSpPr>
          <p:nvPr/>
        </p:nvSpPr>
        <p:spPr bwMode="auto">
          <a:xfrm>
            <a:off x="4188655" y="5222685"/>
            <a:ext cx="131395" cy="137506"/>
          </a:xfrm>
          <a:custGeom>
            <a:avLst/>
            <a:gdLst>
              <a:gd name="T0" fmla="*/ 0 w 71"/>
              <a:gd name="T1" fmla="*/ 42 h 74"/>
              <a:gd name="T2" fmla="*/ 42 w 71"/>
              <a:gd name="T3" fmla="*/ 0 h 74"/>
              <a:gd name="T4" fmla="*/ 71 w 71"/>
              <a:gd name="T5" fmla="*/ 16 h 74"/>
              <a:gd name="T6" fmla="*/ 58 w 71"/>
              <a:gd name="T7" fmla="*/ 24 h 74"/>
              <a:gd name="T8" fmla="*/ 41 w 71"/>
              <a:gd name="T9" fmla="*/ 14 h 74"/>
              <a:gd name="T10" fmla="*/ 16 w 71"/>
              <a:gd name="T11" fmla="*/ 42 h 74"/>
              <a:gd name="T12" fmla="*/ 33 w 71"/>
              <a:gd name="T13" fmla="*/ 60 h 74"/>
              <a:gd name="T14" fmla="*/ 51 w 71"/>
              <a:gd name="T15" fmla="*/ 52 h 74"/>
              <a:gd name="T16" fmla="*/ 60 w 71"/>
              <a:gd name="T17" fmla="*/ 63 h 74"/>
              <a:gd name="T18" fmla="*/ 32 w 71"/>
              <a:gd name="T19" fmla="*/ 74 h 74"/>
              <a:gd name="T20" fmla="*/ 0 w 71"/>
              <a:gd name="T21" fmla="*/ 42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" h="74">
                <a:moveTo>
                  <a:pt x="0" y="42"/>
                </a:moveTo>
                <a:cubicBezTo>
                  <a:pt x="0" y="19"/>
                  <a:pt x="19" y="0"/>
                  <a:pt x="42" y="0"/>
                </a:cubicBezTo>
                <a:cubicBezTo>
                  <a:pt x="57" y="0"/>
                  <a:pt x="66" y="7"/>
                  <a:pt x="71" y="16"/>
                </a:cubicBezTo>
                <a:cubicBezTo>
                  <a:pt x="58" y="24"/>
                  <a:pt x="58" y="24"/>
                  <a:pt x="58" y="24"/>
                </a:cubicBezTo>
                <a:cubicBezTo>
                  <a:pt x="54" y="18"/>
                  <a:pt x="50" y="14"/>
                  <a:pt x="41" y="14"/>
                </a:cubicBezTo>
                <a:cubicBezTo>
                  <a:pt x="28" y="14"/>
                  <a:pt x="16" y="27"/>
                  <a:pt x="16" y="42"/>
                </a:cubicBezTo>
                <a:cubicBezTo>
                  <a:pt x="16" y="53"/>
                  <a:pt x="24" y="60"/>
                  <a:pt x="33" y="60"/>
                </a:cubicBezTo>
                <a:cubicBezTo>
                  <a:pt x="40" y="60"/>
                  <a:pt x="46" y="57"/>
                  <a:pt x="51" y="52"/>
                </a:cubicBezTo>
                <a:cubicBezTo>
                  <a:pt x="60" y="63"/>
                  <a:pt x="60" y="63"/>
                  <a:pt x="60" y="63"/>
                </a:cubicBezTo>
                <a:cubicBezTo>
                  <a:pt x="52" y="69"/>
                  <a:pt x="44" y="74"/>
                  <a:pt x="32" y="74"/>
                </a:cubicBezTo>
                <a:cubicBezTo>
                  <a:pt x="14" y="74"/>
                  <a:pt x="0" y="62"/>
                  <a:pt x="0" y="42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4" name="Freeform 29">
            <a:extLst>
              <a:ext uri="{FF2B5EF4-FFF2-40B4-BE49-F238E27FC236}">
                <a16:creationId xmlns:a16="http://schemas.microsoft.com/office/drawing/2014/main" id="{2BFDEDD9-FFEE-4E64-91EC-57DA9B3FD097}"/>
              </a:ext>
            </a:extLst>
          </p:cNvPr>
          <p:cNvSpPr>
            <a:spLocks/>
          </p:cNvSpPr>
          <p:nvPr/>
        </p:nvSpPr>
        <p:spPr bwMode="auto">
          <a:xfrm>
            <a:off x="4310883" y="5224213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6 h 87"/>
              <a:gd name="T4" fmla="*/ 21 w 99"/>
              <a:gd name="T5" fmla="*/ 16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4 h 87"/>
              <a:gd name="T12" fmla="*/ 31 w 99"/>
              <a:gd name="T13" fmla="*/ 71 h 87"/>
              <a:gd name="T14" fmla="*/ 81 w 99"/>
              <a:gd name="T15" fmla="*/ 71 h 87"/>
              <a:gd name="T16" fmla="*/ 76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6"/>
                </a:lnTo>
                <a:lnTo>
                  <a:pt x="21" y="16"/>
                </a:lnTo>
                <a:lnTo>
                  <a:pt x="26" y="0"/>
                </a:lnTo>
                <a:lnTo>
                  <a:pt x="99" y="0"/>
                </a:lnTo>
                <a:lnTo>
                  <a:pt x="95" y="14"/>
                </a:lnTo>
                <a:lnTo>
                  <a:pt x="31" y="71"/>
                </a:lnTo>
                <a:lnTo>
                  <a:pt x="81" y="71"/>
                </a:lnTo>
                <a:lnTo>
                  <a:pt x="76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5" name="Freeform 30">
            <a:extLst>
              <a:ext uri="{FF2B5EF4-FFF2-40B4-BE49-F238E27FC236}">
                <a16:creationId xmlns:a16="http://schemas.microsoft.com/office/drawing/2014/main" id="{9DBA2DD0-34BA-4181-8367-D8E513EDB4EB}"/>
              </a:ext>
            </a:extLst>
          </p:cNvPr>
          <p:cNvSpPr>
            <a:spLocks/>
          </p:cNvSpPr>
          <p:nvPr/>
        </p:nvSpPr>
        <p:spPr bwMode="auto">
          <a:xfrm>
            <a:off x="4443805" y="5224213"/>
            <a:ext cx="168063" cy="172647"/>
          </a:xfrm>
          <a:custGeom>
            <a:avLst/>
            <a:gdLst>
              <a:gd name="T0" fmla="*/ 0 w 91"/>
              <a:gd name="T1" fmla="*/ 88 h 93"/>
              <a:gd name="T2" fmla="*/ 9 w 91"/>
              <a:gd name="T3" fmla="*/ 76 h 93"/>
              <a:gd name="T4" fmla="*/ 18 w 91"/>
              <a:gd name="T5" fmla="*/ 79 h 93"/>
              <a:gd name="T6" fmla="*/ 30 w 91"/>
              <a:gd name="T7" fmla="*/ 71 h 93"/>
              <a:gd name="T8" fmla="*/ 20 w 91"/>
              <a:gd name="T9" fmla="*/ 0 h 93"/>
              <a:gd name="T10" fmla="*/ 36 w 91"/>
              <a:gd name="T11" fmla="*/ 0 h 93"/>
              <a:gd name="T12" fmla="*/ 42 w 91"/>
              <a:gd name="T13" fmla="*/ 53 h 93"/>
              <a:gd name="T14" fmla="*/ 74 w 91"/>
              <a:gd name="T15" fmla="*/ 0 h 93"/>
              <a:gd name="T16" fmla="*/ 91 w 91"/>
              <a:gd name="T17" fmla="*/ 0 h 93"/>
              <a:gd name="T18" fmla="*/ 45 w 91"/>
              <a:gd name="T19" fmla="*/ 73 h 93"/>
              <a:gd name="T20" fmla="*/ 16 w 91"/>
              <a:gd name="T21" fmla="*/ 93 h 93"/>
              <a:gd name="T22" fmla="*/ 0 w 91"/>
              <a:gd name="T23" fmla="*/ 88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1" h="93">
                <a:moveTo>
                  <a:pt x="0" y="88"/>
                </a:moveTo>
                <a:cubicBezTo>
                  <a:pt x="9" y="76"/>
                  <a:pt x="9" y="76"/>
                  <a:pt x="9" y="76"/>
                </a:cubicBezTo>
                <a:cubicBezTo>
                  <a:pt x="11" y="78"/>
                  <a:pt x="15" y="79"/>
                  <a:pt x="18" y="79"/>
                </a:cubicBezTo>
                <a:cubicBezTo>
                  <a:pt x="22" y="79"/>
                  <a:pt x="25" y="78"/>
                  <a:pt x="30" y="71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2" y="53"/>
                  <a:pt x="42" y="53"/>
                  <a:pt x="42" y="53"/>
                </a:cubicBezTo>
                <a:cubicBezTo>
                  <a:pt x="74" y="0"/>
                  <a:pt x="74" y="0"/>
                  <a:pt x="74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45" y="73"/>
                  <a:pt x="45" y="73"/>
                  <a:pt x="45" y="73"/>
                </a:cubicBezTo>
                <a:cubicBezTo>
                  <a:pt x="36" y="88"/>
                  <a:pt x="28" y="93"/>
                  <a:pt x="16" y="93"/>
                </a:cubicBezTo>
                <a:cubicBezTo>
                  <a:pt x="9" y="93"/>
                  <a:pt x="4" y="91"/>
                  <a:pt x="0" y="8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6" name="Freeform 31">
            <a:extLst>
              <a:ext uri="{FF2B5EF4-FFF2-40B4-BE49-F238E27FC236}">
                <a16:creationId xmlns:a16="http://schemas.microsoft.com/office/drawing/2014/main" id="{A2F0D647-23EB-4109-8B50-8C157232E948}"/>
              </a:ext>
            </a:extLst>
          </p:cNvPr>
          <p:cNvSpPr>
            <a:spLocks/>
          </p:cNvSpPr>
          <p:nvPr/>
        </p:nvSpPr>
        <p:spPr bwMode="auto">
          <a:xfrm>
            <a:off x="4605757" y="5222685"/>
            <a:ext cx="140562" cy="134451"/>
          </a:xfrm>
          <a:custGeom>
            <a:avLst/>
            <a:gdLst>
              <a:gd name="T0" fmla="*/ 19 w 76"/>
              <a:gd name="T1" fmla="*/ 1 h 72"/>
              <a:gd name="T2" fmla="*/ 35 w 76"/>
              <a:gd name="T3" fmla="*/ 1 h 72"/>
              <a:gd name="T4" fmla="*/ 33 w 76"/>
              <a:gd name="T5" fmla="*/ 10 h 72"/>
              <a:gd name="T6" fmla="*/ 54 w 76"/>
              <a:gd name="T7" fmla="*/ 0 h 72"/>
              <a:gd name="T8" fmla="*/ 76 w 76"/>
              <a:gd name="T9" fmla="*/ 21 h 72"/>
              <a:gd name="T10" fmla="*/ 74 w 76"/>
              <a:gd name="T11" fmla="*/ 33 h 72"/>
              <a:gd name="T12" fmla="*/ 64 w 76"/>
              <a:gd name="T13" fmla="*/ 72 h 72"/>
              <a:gd name="T14" fmla="*/ 47 w 76"/>
              <a:gd name="T15" fmla="*/ 72 h 72"/>
              <a:gd name="T16" fmla="*/ 58 w 76"/>
              <a:gd name="T17" fmla="*/ 33 h 72"/>
              <a:gd name="T18" fmla="*/ 59 w 76"/>
              <a:gd name="T19" fmla="*/ 26 h 72"/>
              <a:gd name="T20" fmla="*/ 46 w 76"/>
              <a:gd name="T21" fmla="*/ 14 h 72"/>
              <a:gd name="T22" fmla="*/ 27 w 76"/>
              <a:gd name="T23" fmla="*/ 32 h 72"/>
              <a:gd name="T24" fmla="*/ 16 w 76"/>
              <a:gd name="T25" fmla="*/ 72 h 72"/>
              <a:gd name="T26" fmla="*/ 0 w 76"/>
              <a:gd name="T27" fmla="*/ 72 h 72"/>
              <a:gd name="T28" fmla="*/ 19 w 76"/>
              <a:gd name="T29" fmla="*/ 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6" h="72">
                <a:moveTo>
                  <a:pt x="19" y="1"/>
                </a:moveTo>
                <a:cubicBezTo>
                  <a:pt x="35" y="1"/>
                  <a:pt x="35" y="1"/>
                  <a:pt x="35" y="1"/>
                </a:cubicBezTo>
                <a:cubicBezTo>
                  <a:pt x="33" y="10"/>
                  <a:pt x="33" y="10"/>
                  <a:pt x="33" y="10"/>
                </a:cubicBezTo>
                <a:cubicBezTo>
                  <a:pt x="38" y="5"/>
                  <a:pt x="45" y="0"/>
                  <a:pt x="54" y="0"/>
                </a:cubicBezTo>
                <a:cubicBezTo>
                  <a:pt x="68" y="0"/>
                  <a:pt x="76" y="8"/>
                  <a:pt x="76" y="21"/>
                </a:cubicBezTo>
                <a:cubicBezTo>
                  <a:pt x="76" y="25"/>
                  <a:pt x="75" y="29"/>
                  <a:pt x="74" y="33"/>
                </a:cubicBezTo>
                <a:cubicBezTo>
                  <a:pt x="64" y="72"/>
                  <a:pt x="64" y="72"/>
                  <a:pt x="64" y="72"/>
                </a:cubicBezTo>
                <a:cubicBezTo>
                  <a:pt x="47" y="72"/>
                  <a:pt x="47" y="72"/>
                  <a:pt x="47" y="72"/>
                </a:cubicBezTo>
                <a:cubicBezTo>
                  <a:pt x="58" y="33"/>
                  <a:pt x="58" y="33"/>
                  <a:pt x="58" y="33"/>
                </a:cubicBezTo>
                <a:cubicBezTo>
                  <a:pt x="58" y="30"/>
                  <a:pt x="59" y="28"/>
                  <a:pt x="59" y="26"/>
                </a:cubicBezTo>
                <a:cubicBezTo>
                  <a:pt x="59" y="18"/>
                  <a:pt x="54" y="14"/>
                  <a:pt x="46" y="14"/>
                </a:cubicBezTo>
                <a:cubicBezTo>
                  <a:pt x="37" y="14"/>
                  <a:pt x="30" y="22"/>
                  <a:pt x="27" y="32"/>
                </a:cubicBezTo>
                <a:cubicBezTo>
                  <a:pt x="16" y="72"/>
                  <a:pt x="16" y="72"/>
                  <a:pt x="16" y="72"/>
                </a:cubicBezTo>
                <a:cubicBezTo>
                  <a:pt x="0" y="72"/>
                  <a:pt x="0" y="72"/>
                  <a:pt x="0" y="72"/>
                </a:cubicBezTo>
                <a:lnTo>
                  <a:pt x="19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7" name="Freeform 32">
            <a:extLst>
              <a:ext uri="{FF2B5EF4-FFF2-40B4-BE49-F238E27FC236}">
                <a16:creationId xmlns:a16="http://schemas.microsoft.com/office/drawing/2014/main" id="{6C8B900D-7BE3-4EBE-911A-62D0A66DFAC7}"/>
              </a:ext>
            </a:extLst>
          </p:cNvPr>
          <p:cNvSpPr>
            <a:spLocks noEditPoints="1"/>
          </p:cNvSpPr>
          <p:nvPr/>
        </p:nvSpPr>
        <p:spPr bwMode="auto">
          <a:xfrm>
            <a:off x="4761598" y="5222685"/>
            <a:ext cx="131395" cy="137506"/>
          </a:xfrm>
          <a:custGeom>
            <a:avLst/>
            <a:gdLst>
              <a:gd name="T0" fmla="*/ 42 w 71"/>
              <a:gd name="T1" fmla="*/ 0 h 74"/>
              <a:gd name="T2" fmla="*/ 17 w 71"/>
              <a:gd name="T3" fmla="*/ 5 h 74"/>
              <a:gd name="T4" fmla="*/ 19 w 71"/>
              <a:gd name="T5" fmla="*/ 18 h 74"/>
              <a:gd name="T6" fmla="*/ 39 w 71"/>
              <a:gd name="T7" fmla="*/ 14 h 74"/>
              <a:gd name="T8" fmla="*/ 54 w 71"/>
              <a:gd name="T9" fmla="*/ 25 h 74"/>
              <a:gd name="T10" fmla="*/ 54 w 71"/>
              <a:gd name="T11" fmla="*/ 31 h 74"/>
              <a:gd name="T12" fmla="*/ 53 w 71"/>
              <a:gd name="T13" fmla="*/ 32 h 74"/>
              <a:gd name="T14" fmla="*/ 32 w 71"/>
              <a:gd name="T15" fmla="*/ 29 h 74"/>
              <a:gd name="T16" fmla="*/ 0 w 71"/>
              <a:gd name="T17" fmla="*/ 54 h 74"/>
              <a:gd name="T18" fmla="*/ 22 w 71"/>
              <a:gd name="T19" fmla="*/ 74 h 74"/>
              <a:gd name="T20" fmla="*/ 45 w 71"/>
              <a:gd name="T21" fmla="*/ 63 h 74"/>
              <a:gd name="T22" fmla="*/ 42 w 71"/>
              <a:gd name="T23" fmla="*/ 72 h 74"/>
              <a:gd name="T24" fmla="*/ 59 w 71"/>
              <a:gd name="T25" fmla="*/ 72 h 74"/>
              <a:gd name="T26" fmla="*/ 69 w 71"/>
              <a:gd name="T27" fmla="*/ 32 h 74"/>
              <a:gd name="T28" fmla="*/ 71 w 71"/>
              <a:gd name="T29" fmla="*/ 22 h 74"/>
              <a:gd name="T30" fmla="*/ 42 w 71"/>
              <a:gd name="T31" fmla="*/ 0 h 74"/>
              <a:gd name="T32" fmla="*/ 50 w 71"/>
              <a:gd name="T33" fmla="*/ 45 h 74"/>
              <a:gd name="T34" fmla="*/ 28 w 71"/>
              <a:gd name="T35" fmla="*/ 62 h 74"/>
              <a:gd name="T36" fmla="*/ 17 w 71"/>
              <a:gd name="T37" fmla="*/ 52 h 74"/>
              <a:gd name="T38" fmla="*/ 34 w 71"/>
              <a:gd name="T39" fmla="*/ 39 h 74"/>
              <a:gd name="T40" fmla="*/ 51 w 71"/>
              <a:gd name="T41" fmla="*/ 42 h 74"/>
              <a:gd name="T42" fmla="*/ 50 w 71"/>
              <a:gd name="T43" fmla="*/ 4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74">
                <a:moveTo>
                  <a:pt x="42" y="0"/>
                </a:moveTo>
                <a:cubicBezTo>
                  <a:pt x="32" y="0"/>
                  <a:pt x="24" y="2"/>
                  <a:pt x="17" y="5"/>
                </a:cubicBezTo>
                <a:cubicBezTo>
                  <a:pt x="19" y="18"/>
                  <a:pt x="19" y="18"/>
                  <a:pt x="19" y="18"/>
                </a:cubicBezTo>
                <a:cubicBezTo>
                  <a:pt x="25" y="16"/>
                  <a:pt x="32" y="14"/>
                  <a:pt x="39" y="14"/>
                </a:cubicBezTo>
                <a:cubicBezTo>
                  <a:pt x="50" y="14"/>
                  <a:pt x="54" y="19"/>
                  <a:pt x="54" y="25"/>
                </a:cubicBezTo>
                <a:cubicBezTo>
                  <a:pt x="54" y="27"/>
                  <a:pt x="54" y="28"/>
                  <a:pt x="54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47" y="30"/>
                  <a:pt x="40" y="29"/>
                  <a:pt x="32" y="29"/>
                </a:cubicBezTo>
                <a:cubicBezTo>
                  <a:pt x="13" y="29"/>
                  <a:pt x="0" y="38"/>
                  <a:pt x="0" y="54"/>
                </a:cubicBezTo>
                <a:cubicBezTo>
                  <a:pt x="0" y="66"/>
                  <a:pt x="10" y="74"/>
                  <a:pt x="22" y="74"/>
                </a:cubicBezTo>
                <a:cubicBezTo>
                  <a:pt x="32" y="74"/>
                  <a:pt x="39" y="70"/>
                  <a:pt x="45" y="63"/>
                </a:cubicBezTo>
                <a:cubicBezTo>
                  <a:pt x="42" y="72"/>
                  <a:pt x="42" y="72"/>
                  <a:pt x="42" y="72"/>
                </a:cubicBezTo>
                <a:cubicBezTo>
                  <a:pt x="59" y="72"/>
                  <a:pt x="59" y="72"/>
                  <a:pt x="59" y="72"/>
                </a:cubicBezTo>
                <a:cubicBezTo>
                  <a:pt x="69" y="32"/>
                  <a:pt x="69" y="32"/>
                  <a:pt x="69" y="32"/>
                </a:cubicBezTo>
                <a:cubicBezTo>
                  <a:pt x="70" y="29"/>
                  <a:pt x="71" y="25"/>
                  <a:pt x="71" y="22"/>
                </a:cubicBezTo>
                <a:cubicBezTo>
                  <a:pt x="71" y="8"/>
                  <a:pt x="61" y="0"/>
                  <a:pt x="42" y="0"/>
                </a:cubicBezTo>
                <a:close/>
                <a:moveTo>
                  <a:pt x="50" y="45"/>
                </a:moveTo>
                <a:cubicBezTo>
                  <a:pt x="47" y="54"/>
                  <a:pt x="38" y="62"/>
                  <a:pt x="28" y="62"/>
                </a:cubicBezTo>
                <a:cubicBezTo>
                  <a:pt x="21" y="62"/>
                  <a:pt x="17" y="58"/>
                  <a:pt x="17" y="52"/>
                </a:cubicBezTo>
                <a:cubicBezTo>
                  <a:pt x="17" y="45"/>
                  <a:pt x="23" y="39"/>
                  <a:pt x="34" y="39"/>
                </a:cubicBezTo>
                <a:cubicBezTo>
                  <a:pt x="41" y="39"/>
                  <a:pt x="46" y="41"/>
                  <a:pt x="51" y="42"/>
                </a:cubicBezTo>
                <a:lnTo>
                  <a:pt x="50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8" name="Freeform 33">
            <a:extLst>
              <a:ext uri="{FF2B5EF4-FFF2-40B4-BE49-F238E27FC236}">
                <a16:creationId xmlns:a16="http://schemas.microsoft.com/office/drawing/2014/main" id="{38601AE6-C1DF-4704-B08E-9F11DE6CE8E8}"/>
              </a:ext>
            </a:extLst>
          </p:cNvPr>
          <p:cNvSpPr>
            <a:spLocks/>
          </p:cNvSpPr>
          <p:nvPr/>
        </p:nvSpPr>
        <p:spPr bwMode="auto">
          <a:xfrm>
            <a:off x="4975496" y="5222685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4 w 69"/>
              <a:gd name="T11" fmla="*/ 23 h 74"/>
              <a:gd name="T12" fmla="*/ 41 w 69"/>
              <a:gd name="T13" fmla="*/ 0 h 74"/>
              <a:gd name="T14" fmla="*/ 69 w 69"/>
              <a:gd name="T15" fmla="*/ 10 h 74"/>
              <a:gd name="T16" fmla="*/ 60 w 69"/>
              <a:gd name="T17" fmla="*/ 20 h 74"/>
              <a:gd name="T18" fmla="*/ 40 w 69"/>
              <a:gd name="T19" fmla="*/ 12 h 74"/>
              <a:gd name="T20" fmla="*/ 29 w 69"/>
              <a:gd name="T21" fmla="*/ 20 h 74"/>
              <a:gd name="T22" fmla="*/ 41 w 69"/>
              <a:gd name="T23" fmla="*/ 30 h 74"/>
              <a:gd name="T24" fmla="*/ 60 w 69"/>
              <a:gd name="T25" fmla="*/ 50 h 74"/>
              <a:gd name="T26" fmla="*/ 32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8" y="59"/>
                  <a:pt x="26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4" y="34"/>
                  <a:pt x="14" y="23"/>
                </a:cubicBezTo>
                <a:cubicBezTo>
                  <a:pt x="14" y="10"/>
                  <a:pt x="24" y="0"/>
                  <a:pt x="41" y="0"/>
                </a:cubicBezTo>
                <a:cubicBezTo>
                  <a:pt x="53" y="0"/>
                  <a:pt x="63" y="5"/>
                  <a:pt x="69" y="10"/>
                </a:cubicBezTo>
                <a:cubicBezTo>
                  <a:pt x="60" y="20"/>
                  <a:pt x="60" y="20"/>
                  <a:pt x="60" y="20"/>
                </a:cubicBezTo>
                <a:cubicBezTo>
                  <a:pt x="53" y="15"/>
                  <a:pt x="47" y="12"/>
                  <a:pt x="40" y="12"/>
                </a:cubicBezTo>
                <a:cubicBezTo>
                  <a:pt x="33" y="12"/>
                  <a:pt x="29" y="16"/>
                  <a:pt x="29" y="20"/>
                </a:cubicBezTo>
                <a:cubicBezTo>
                  <a:pt x="29" y="24"/>
                  <a:pt x="33" y="26"/>
                  <a:pt x="41" y="30"/>
                </a:cubicBezTo>
                <a:cubicBezTo>
                  <a:pt x="51" y="34"/>
                  <a:pt x="60" y="39"/>
                  <a:pt x="60" y="50"/>
                </a:cubicBezTo>
                <a:cubicBezTo>
                  <a:pt x="60" y="64"/>
                  <a:pt x="48" y="74"/>
                  <a:pt x="32" y="74"/>
                </a:cubicBezTo>
                <a:cubicBezTo>
                  <a:pt x="21" y="74"/>
                  <a:pt x="9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9" name="Freeform 34">
            <a:extLst>
              <a:ext uri="{FF2B5EF4-FFF2-40B4-BE49-F238E27FC236}">
                <a16:creationId xmlns:a16="http://schemas.microsoft.com/office/drawing/2014/main" id="{EC52B67D-6C5A-429D-8BF5-D81AD486D2D8}"/>
              </a:ext>
            </a:extLst>
          </p:cNvPr>
          <p:cNvSpPr>
            <a:spLocks noEditPoints="1"/>
          </p:cNvSpPr>
          <p:nvPr/>
        </p:nvSpPr>
        <p:spPr bwMode="auto">
          <a:xfrm>
            <a:off x="5106891" y="5176849"/>
            <a:ext cx="82504" cy="180286"/>
          </a:xfrm>
          <a:custGeom>
            <a:avLst/>
            <a:gdLst>
              <a:gd name="T0" fmla="*/ 24 w 54"/>
              <a:gd name="T1" fmla="*/ 31 h 118"/>
              <a:gd name="T2" fmla="*/ 44 w 54"/>
              <a:gd name="T3" fmla="*/ 31 h 118"/>
              <a:gd name="T4" fmla="*/ 21 w 54"/>
              <a:gd name="T5" fmla="*/ 118 h 118"/>
              <a:gd name="T6" fmla="*/ 0 w 54"/>
              <a:gd name="T7" fmla="*/ 118 h 118"/>
              <a:gd name="T8" fmla="*/ 24 w 54"/>
              <a:gd name="T9" fmla="*/ 31 h 118"/>
              <a:gd name="T10" fmla="*/ 32 w 54"/>
              <a:gd name="T11" fmla="*/ 0 h 118"/>
              <a:gd name="T12" fmla="*/ 54 w 54"/>
              <a:gd name="T13" fmla="*/ 0 h 118"/>
              <a:gd name="T14" fmla="*/ 48 w 54"/>
              <a:gd name="T15" fmla="*/ 18 h 118"/>
              <a:gd name="T16" fmla="*/ 27 w 54"/>
              <a:gd name="T17" fmla="*/ 18 h 118"/>
              <a:gd name="T18" fmla="*/ 32 w 54"/>
              <a:gd name="T1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" h="118">
                <a:moveTo>
                  <a:pt x="24" y="31"/>
                </a:moveTo>
                <a:lnTo>
                  <a:pt x="44" y="31"/>
                </a:lnTo>
                <a:lnTo>
                  <a:pt x="21" y="118"/>
                </a:lnTo>
                <a:lnTo>
                  <a:pt x="0" y="118"/>
                </a:lnTo>
                <a:lnTo>
                  <a:pt x="24" y="31"/>
                </a:lnTo>
                <a:close/>
                <a:moveTo>
                  <a:pt x="32" y="0"/>
                </a:moveTo>
                <a:lnTo>
                  <a:pt x="54" y="0"/>
                </a:lnTo>
                <a:lnTo>
                  <a:pt x="48" y="18"/>
                </a:lnTo>
                <a:lnTo>
                  <a:pt x="27" y="18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0" name="Freeform 35">
            <a:extLst>
              <a:ext uri="{FF2B5EF4-FFF2-40B4-BE49-F238E27FC236}">
                <a16:creationId xmlns:a16="http://schemas.microsoft.com/office/drawing/2014/main" id="{ECD2C246-FE4F-4BF4-8056-0C8ECA9E84C6}"/>
              </a:ext>
            </a:extLst>
          </p:cNvPr>
          <p:cNvSpPr>
            <a:spLocks noEditPoints="1"/>
          </p:cNvSpPr>
          <p:nvPr/>
        </p:nvSpPr>
        <p:spPr bwMode="auto">
          <a:xfrm>
            <a:off x="5187868" y="5222685"/>
            <a:ext cx="131395" cy="175703"/>
          </a:xfrm>
          <a:custGeom>
            <a:avLst/>
            <a:gdLst>
              <a:gd name="T0" fmla="*/ 71 w 71"/>
              <a:gd name="T1" fmla="*/ 27 h 95"/>
              <a:gd name="T2" fmla="*/ 42 w 71"/>
              <a:gd name="T3" fmla="*/ 0 h 95"/>
              <a:gd name="T4" fmla="*/ 0 w 71"/>
              <a:gd name="T5" fmla="*/ 43 h 95"/>
              <a:gd name="T6" fmla="*/ 32 w 71"/>
              <a:gd name="T7" fmla="*/ 74 h 95"/>
              <a:gd name="T8" fmla="*/ 37 w 71"/>
              <a:gd name="T9" fmla="*/ 74 h 95"/>
              <a:gd name="T10" fmla="*/ 29 w 71"/>
              <a:gd name="T11" fmla="*/ 86 h 95"/>
              <a:gd name="T12" fmla="*/ 44 w 71"/>
              <a:gd name="T13" fmla="*/ 95 h 95"/>
              <a:gd name="T14" fmla="*/ 49 w 71"/>
              <a:gd name="T15" fmla="*/ 94 h 95"/>
              <a:gd name="T16" fmla="*/ 51 w 71"/>
              <a:gd name="T17" fmla="*/ 87 h 95"/>
              <a:gd name="T18" fmla="*/ 42 w 71"/>
              <a:gd name="T19" fmla="*/ 82 h 95"/>
              <a:gd name="T20" fmla="*/ 52 w 71"/>
              <a:gd name="T21" fmla="*/ 70 h 95"/>
              <a:gd name="T22" fmla="*/ 60 w 71"/>
              <a:gd name="T23" fmla="*/ 64 h 95"/>
              <a:gd name="T24" fmla="*/ 52 w 71"/>
              <a:gd name="T25" fmla="*/ 54 h 95"/>
              <a:gd name="T26" fmla="*/ 34 w 71"/>
              <a:gd name="T27" fmla="*/ 60 h 95"/>
              <a:gd name="T28" fmla="*/ 16 w 71"/>
              <a:gd name="T29" fmla="*/ 43 h 95"/>
              <a:gd name="T30" fmla="*/ 67 w 71"/>
              <a:gd name="T31" fmla="*/ 43 h 95"/>
              <a:gd name="T32" fmla="*/ 71 w 71"/>
              <a:gd name="T33" fmla="*/ 27 h 95"/>
              <a:gd name="T34" fmla="*/ 54 w 71"/>
              <a:gd name="T35" fmla="*/ 31 h 95"/>
              <a:gd name="T36" fmla="*/ 17 w 71"/>
              <a:gd name="T37" fmla="*/ 31 h 95"/>
              <a:gd name="T38" fmla="*/ 41 w 71"/>
              <a:gd name="T39" fmla="*/ 13 h 95"/>
              <a:gd name="T40" fmla="*/ 55 w 71"/>
              <a:gd name="T41" fmla="*/ 27 h 95"/>
              <a:gd name="T42" fmla="*/ 54 w 71"/>
              <a:gd name="T43" fmla="*/ 31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95">
                <a:moveTo>
                  <a:pt x="71" y="27"/>
                </a:moveTo>
                <a:cubicBezTo>
                  <a:pt x="71" y="12"/>
                  <a:pt x="60" y="0"/>
                  <a:pt x="42" y="0"/>
                </a:cubicBezTo>
                <a:cubicBezTo>
                  <a:pt x="17" y="0"/>
                  <a:pt x="0" y="22"/>
                  <a:pt x="0" y="43"/>
                </a:cubicBezTo>
                <a:cubicBezTo>
                  <a:pt x="0" y="62"/>
                  <a:pt x="13" y="74"/>
                  <a:pt x="32" y="74"/>
                </a:cubicBezTo>
                <a:cubicBezTo>
                  <a:pt x="34" y="74"/>
                  <a:pt x="35" y="74"/>
                  <a:pt x="37" y="74"/>
                </a:cubicBezTo>
                <a:cubicBezTo>
                  <a:pt x="32" y="77"/>
                  <a:pt x="29" y="81"/>
                  <a:pt x="29" y="86"/>
                </a:cubicBezTo>
                <a:cubicBezTo>
                  <a:pt x="29" y="91"/>
                  <a:pt x="35" y="94"/>
                  <a:pt x="44" y="95"/>
                </a:cubicBezTo>
                <a:cubicBezTo>
                  <a:pt x="45" y="95"/>
                  <a:pt x="47" y="95"/>
                  <a:pt x="49" y="94"/>
                </a:cubicBezTo>
                <a:cubicBezTo>
                  <a:pt x="51" y="87"/>
                  <a:pt x="51" y="87"/>
                  <a:pt x="51" y="87"/>
                </a:cubicBezTo>
                <a:cubicBezTo>
                  <a:pt x="45" y="86"/>
                  <a:pt x="42" y="85"/>
                  <a:pt x="42" y="82"/>
                </a:cubicBezTo>
                <a:cubicBezTo>
                  <a:pt x="42" y="79"/>
                  <a:pt x="45" y="75"/>
                  <a:pt x="52" y="70"/>
                </a:cubicBezTo>
                <a:cubicBezTo>
                  <a:pt x="60" y="64"/>
                  <a:pt x="60" y="64"/>
                  <a:pt x="60" y="64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8"/>
                  <a:pt x="41" y="60"/>
                  <a:pt x="34" y="60"/>
                </a:cubicBezTo>
                <a:cubicBezTo>
                  <a:pt x="22" y="60"/>
                  <a:pt x="16" y="53"/>
                  <a:pt x="16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7"/>
                  <a:pt x="71" y="32"/>
                  <a:pt x="71" y="27"/>
                </a:cubicBezTo>
                <a:close/>
                <a:moveTo>
                  <a:pt x="54" y="31"/>
                </a:moveTo>
                <a:cubicBezTo>
                  <a:pt x="17" y="31"/>
                  <a:pt x="17" y="31"/>
                  <a:pt x="17" y="31"/>
                </a:cubicBezTo>
                <a:cubicBezTo>
                  <a:pt x="21" y="21"/>
                  <a:pt x="30" y="13"/>
                  <a:pt x="41" y="13"/>
                </a:cubicBezTo>
                <a:cubicBezTo>
                  <a:pt x="51" y="13"/>
                  <a:pt x="55" y="19"/>
                  <a:pt x="55" y="27"/>
                </a:cubicBezTo>
                <a:cubicBezTo>
                  <a:pt x="55" y="29"/>
                  <a:pt x="55" y="30"/>
                  <a:pt x="54" y="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1" name="Freeform 36">
            <a:extLst>
              <a:ext uri="{FF2B5EF4-FFF2-40B4-BE49-F238E27FC236}">
                <a16:creationId xmlns:a16="http://schemas.microsoft.com/office/drawing/2014/main" id="{73288119-A813-442F-BA4C-77B54943A2C4}"/>
              </a:ext>
            </a:extLst>
          </p:cNvPr>
          <p:cNvSpPr>
            <a:spLocks noEditPoints="1"/>
          </p:cNvSpPr>
          <p:nvPr/>
        </p:nvSpPr>
        <p:spPr bwMode="auto">
          <a:xfrm>
            <a:off x="3902947" y="5520615"/>
            <a:ext cx="140562" cy="139035"/>
          </a:xfrm>
          <a:custGeom>
            <a:avLst/>
            <a:gdLst>
              <a:gd name="T0" fmla="*/ 41 w 75"/>
              <a:gd name="T1" fmla="*/ 0 h 75"/>
              <a:gd name="T2" fmla="*/ 0 w 75"/>
              <a:gd name="T3" fmla="*/ 42 h 75"/>
              <a:gd name="T4" fmla="*/ 33 w 75"/>
              <a:gd name="T5" fmla="*/ 75 h 75"/>
              <a:gd name="T6" fmla="*/ 75 w 75"/>
              <a:gd name="T7" fmla="*/ 33 h 75"/>
              <a:gd name="T8" fmla="*/ 41 w 75"/>
              <a:gd name="T9" fmla="*/ 0 h 75"/>
              <a:gd name="T10" fmla="*/ 34 w 75"/>
              <a:gd name="T11" fmla="*/ 61 h 75"/>
              <a:gd name="T12" fmla="*/ 16 w 75"/>
              <a:gd name="T13" fmla="*/ 42 h 75"/>
              <a:gd name="T14" fmla="*/ 40 w 75"/>
              <a:gd name="T15" fmla="*/ 15 h 75"/>
              <a:gd name="T16" fmla="*/ 58 w 75"/>
              <a:gd name="T17" fmla="*/ 33 h 75"/>
              <a:gd name="T18" fmla="*/ 34 w 75"/>
              <a:gd name="T19" fmla="*/ 61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75">
                <a:moveTo>
                  <a:pt x="41" y="0"/>
                </a:moveTo>
                <a:cubicBezTo>
                  <a:pt x="18" y="0"/>
                  <a:pt x="0" y="20"/>
                  <a:pt x="0" y="42"/>
                </a:cubicBezTo>
                <a:cubicBezTo>
                  <a:pt x="0" y="61"/>
                  <a:pt x="13" y="75"/>
                  <a:pt x="33" y="75"/>
                </a:cubicBezTo>
                <a:cubicBezTo>
                  <a:pt x="56" y="75"/>
                  <a:pt x="75" y="55"/>
                  <a:pt x="75" y="33"/>
                </a:cubicBezTo>
                <a:cubicBezTo>
                  <a:pt x="75" y="14"/>
                  <a:pt x="61" y="0"/>
                  <a:pt x="41" y="0"/>
                </a:cubicBezTo>
                <a:close/>
                <a:moveTo>
                  <a:pt x="34" y="61"/>
                </a:moveTo>
                <a:cubicBezTo>
                  <a:pt x="23" y="61"/>
                  <a:pt x="16" y="54"/>
                  <a:pt x="16" y="42"/>
                </a:cubicBezTo>
                <a:cubicBezTo>
                  <a:pt x="16" y="29"/>
                  <a:pt x="26" y="15"/>
                  <a:pt x="40" y="15"/>
                </a:cubicBezTo>
                <a:cubicBezTo>
                  <a:pt x="51" y="15"/>
                  <a:pt x="58" y="21"/>
                  <a:pt x="58" y="33"/>
                </a:cubicBezTo>
                <a:cubicBezTo>
                  <a:pt x="58" y="46"/>
                  <a:pt x="48" y="61"/>
                  <a:pt x="34" y="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2" name="Freeform 37">
            <a:extLst>
              <a:ext uri="{FF2B5EF4-FFF2-40B4-BE49-F238E27FC236}">
                <a16:creationId xmlns:a16="http://schemas.microsoft.com/office/drawing/2014/main" id="{E26F7648-C3E9-4ED9-955A-687918B49193}"/>
              </a:ext>
            </a:extLst>
          </p:cNvPr>
          <p:cNvSpPr>
            <a:spLocks noEditPoints="1"/>
          </p:cNvSpPr>
          <p:nvPr/>
        </p:nvSpPr>
        <p:spPr bwMode="auto">
          <a:xfrm>
            <a:off x="4064899" y="5474780"/>
            <a:ext cx="168063" cy="184870"/>
          </a:xfrm>
          <a:custGeom>
            <a:avLst/>
            <a:gdLst>
              <a:gd name="T0" fmla="*/ 74 w 90"/>
              <a:gd name="T1" fmla="*/ 0 h 100"/>
              <a:gd name="T2" fmla="*/ 63 w 90"/>
              <a:gd name="T3" fmla="*/ 40 h 100"/>
              <a:gd name="T4" fmla="*/ 39 w 90"/>
              <a:gd name="T5" fmla="*/ 25 h 100"/>
              <a:gd name="T6" fmla="*/ 0 w 90"/>
              <a:gd name="T7" fmla="*/ 69 h 100"/>
              <a:gd name="T8" fmla="*/ 27 w 90"/>
              <a:gd name="T9" fmla="*/ 100 h 100"/>
              <a:gd name="T10" fmla="*/ 50 w 90"/>
              <a:gd name="T11" fmla="*/ 89 h 100"/>
              <a:gd name="T12" fmla="*/ 48 w 90"/>
              <a:gd name="T13" fmla="*/ 98 h 100"/>
              <a:gd name="T14" fmla="*/ 64 w 90"/>
              <a:gd name="T15" fmla="*/ 98 h 100"/>
              <a:gd name="T16" fmla="*/ 90 w 90"/>
              <a:gd name="T17" fmla="*/ 0 h 100"/>
              <a:gd name="T18" fmla="*/ 74 w 90"/>
              <a:gd name="T19" fmla="*/ 0 h 100"/>
              <a:gd name="T20" fmla="*/ 34 w 90"/>
              <a:gd name="T21" fmla="*/ 86 h 100"/>
              <a:gd name="T22" fmla="*/ 17 w 90"/>
              <a:gd name="T23" fmla="*/ 68 h 100"/>
              <a:gd name="T24" fmla="*/ 41 w 90"/>
              <a:gd name="T25" fmla="*/ 39 h 100"/>
              <a:gd name="T26" fmla="*/ 59 w 90"/>
              <a:gd name="T27" fmla="*/ 57 h 100"/>
              <a:gd name="T28" fmla="*/ 34 w 90"/>
              <a:gd name="T29" fmla="*/ 8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0" h="100">
                <a:moveTo>
                  <a:pt x="74" y="0"/>
                </a:moveTo>
                <a:cubicBezTo>
                  <a:pt x="63" y="40"/>
                  <a:pt x="63" y="40"/>
                  <a:pt x="63" y="40"/>
                </a:cubicBezTo>
                <a:cubicBezTo>
                  <a:pt x="59" y="32"/>
                  <a:pt x="52" y="25"/>
                  <a:pt x="39" y="25"/>
                </a:cubicBezTo>
                <a:cubicBezTo>
                  <a:pt x="19" y="25"/>
                  <a:pt x="0" y="44"/>
                  <a:pt x="0" y="69"/>
                </a:cubicBezTo>
                <a:cubicBezTo>
                  <a:pt x="0" y="88"/>
                  <a:pt x="12" y="100"/>
                  <a:pt x="27" y="100"/>
                </a:cubicBezTo>
                <a:cubicBezTo>
                  <a:pt x="37" y="100"/>
                  <a:pt x="44" y="95"/>
                  <a:pt x="50" y="89"/>
                </a:cubicBezTo>
                <a:cubicBezTo>
                  <a:pt x="48" y="98"/>
                  <a:pt x="48" y="98"/>
                  <a:pt x="48" y="98"/>
                </a:cubicBezTo>
                <a:cubicBezTo>
                  <a:pt x="64" y="98"/>
                  <a:pt x="64" y="98"/>
                  <a:pt x="64" y="98"/>
                </a:cubicBezTo>
                <a:cubicBezTo>
                  <a:pt x="90" y="0"/>
                  <a:pt x="90" y="0"/>
                  <a:pt x="90" y="0"/>
                </a:cubicBezTo>
                <a:lnTo>
                  <a:pt x="74" y="0"/>
                </a:lnTo>
                <a:close/>
                <a:moveTo>
                  <a:pt x="34" y="86"/>
                </a:moveTo>
                <a:cubicBezTo>
                  <a:pt x="23" y="86"/>
                  <a:pt x="17" y="79"/>
                  <a:pt x="17" y="68"/>
                </a:cubicBezTo>
                <a:cubicBezTo>
                  <a:pt x="17" y="52"/>
                  <a:pt x="28" y="39"/>
                  <a:pt x="41" y="39"/>
                </a:cubicBezTo>
                <a:cubicBezTo>
                  <a:pt x="52" y="39"/>
                  <a:pt x="59" y="47"/>
                  <a:pt x="59" y="57"/>
                </a:cubicBezTo>
                <a:cubicBezTo>
                  <a:pt x="59" y="72"/>
                  <a:pt x="47" y="86"/>
                  <a:pt x="34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3" name="Freeform 38">
            <a:extLst>
              <a:ext uri="{FF2B5EF4-FFF2-40B4-BE49-F238E27FC236}">
                <a16:creationId xmlns:a16="http://schemas.microsoft.com/office/drawing/2014/main" id="{598BF375-74D7-4B0A-A6C0-9F6E48F0E3C5}"/>
              </a:ext>
            </a:extLst>
          </p:cNvPr>
          <p:cNvSpPr>
            <a:spLocks/>
          </p:cNvSpPr>
          <p:nvPr/>
        </p:nvSpPr>
        <p:spPr bwMode="auto">
          <a:xfrm>
            <a:off x="4315466" y="5479363"/>
            <a:ext cx="174175" cy="180286"/>
          </a:xfrm>
          <a:custGeom>
            <a:avLst/>
            <a:gdLst>
              <a:gd name="T0" fmla="*/ 0 w 94"/>
              <a:gd name="T1" fmla="*/ 57 h 98"/>
              <a:gd name="T2" fmla="*/ 57 w 94"/>
              <a:gd name="T3" fmla="*/ 0 h 98"/>
              <a:gd name="T4" fmla="*/ 94 w 94"/>
              <a:gd name="T5" fmla="*/ 20 h 98"/>
              <a:gd name="T6" fmla="*/ 80 w 94"/>
              <a:gd name="T7" fmla="*/ 30 h 98"/>
              <a:gd name="T8" fmla="*/ 55 w 94"/>
              <a:gd name="T9" fmla="*/ 15 h 98"/>
              <a:gd name="T10" fmla="*/ 18 w 94"/>
              <a:gd name="T11" fmla="*/ 57 h 98"/>
              <a:gd name="T12" fmla="*/ 43 w 94"/>
              <a:gd name="T13" fmla="*/ 82 h 98"/>
              <a:gd name="T14" fmla="*/ 68 w 94"/>
              <a:gd name="T15" fmla="*/ 72 h 98"/>
              <a:gd name="T16" fmla="*/ 79 w 94"/>
              <a:gd name="T17" fmla="*/ 83 h 98"/>
              <a:gd name="T18" fmla="*/ 43 w 94"/>
              <a:gd name="T19" fmla="*/ 98 h 98"/>
              <a:gd name="T20" fmla="*/ 0 w 94"/>
              <a:gd name="T21" fmla="*/ 57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4" h="98">
                <a:moveTo>
                  <a:pt x="0" y="57"/>
                </a:moveTo>
                <a:cubicBezTo>
                  <a:pt x="0" y="27"/>
                  <a:pt x="26" y="0"/>
                  <a:pt x="57" y="0"/>
                </a:cubicBezTo>
                <a:cubicBezTo>
                  <a:pt x="75" y="0"/>
                  <a:pt x="87" y="8"/>
                  <a:pt x="94" y="20"/>
                </a:cubicBezTo>
                <a:cubicBezTo>
                  <a:pt x="80" y="30"/>
                  <a:pt x="80" y="30"/>
                  <a:pt x="80" y="30"/>
                </a:cubicBezTo>
                <a:cubicBezTo>
                  <a:pt x="75" y="21"/>
                  <a:pt x="68" y="15"/>
                  <a:pt x="55" y="15"/>
                </a:cubicBezTo>
                <a:cubicBezTo>
                  <a:pt x="35" y="15"/>
                  <a:pt x="18" y="35"/>
                  <a:pt x="18" y="57"/>
                </a:cubicBezTo>
                <a:cubicBezTo>
                  <a:pt x="18" y="72"/>
                  <a:pt x="28" y="82"/>
                  <a:pt x="43" y="82"/>
                </a:cubicBezTo>
                <a:cubicBezTo>
                  <a:pt x="54" y="82"/>
                  <a:pt x="61" y="78"/>
                  <a:pt x="68" y="72"/>
                </a:cubicBezTo>
                <a:cubicBezTo>
                  <a:pt x="79" y="83"/>
                  <a:pt x="79" y="83"/>
                  <a:pt x="79" y="83"/>
                </a:cubicBezTo>
                <a:cubicBezTo>
                  <a:pt x="70" y="91"/>
                  <a:pt x="59" y="98"/>
                  <a:pt x="43" y="98"/>
                </a:cubicBezTo>
                <a:cubicBezTo>
                  <a:pt x="19" y="98"/>
                  <a:pt x="0" y="82"/>
                  <a:pt x="0" y="57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4" name="Freeform 39">
            <a:extLst>
              <a:ext uri="{FF2B5EF4-FFF2-40B4-BE49-F238E27FC236}">
                <a16:creationId xmlns:a16="http://schemas.microsoft.com/office/drawing/2014/main" id="{9AF42975-1F8C-4A38-8DDF-8BAD4B42610E}"/>
              </a:ext>
            </a:extLst>
          </p:cNvPr>
          <p:cNvSpPr>
            <a:spLocks noEditPoints="1"/>
          </p:cNvSpPr>
          <p:nvPr/>
        </p:nvSpPr>
        <p:spPr bwMode="auto">
          <a:xfrm>
            <a:off x="4482002" y="5474780"/>
            <a:ext cx="82504" cy="181814"/>
          </a:xfrm>
          <a:custGeom>
            <a:avLst/>
            <a:gdLst>
              <a:gd name="T0" fmla="*/ 23 w 54"/>
              <a:gd name="T1" fmla="*/ 33 h 119"/>
              <a:gd name="T2" fmla="*/ 44 w 54"/>
              <a:gd name="T3" fmla="*/ 33 h 119"/>
              <a:gd name="T4" fmla="*/ 21 w 54"/>
              <a:gd name="T5" fmla="*/ 119 h 119"/>
              <a:gd name="T6" fmla="*/ 0 w 54"/>
              <a:gd name="T7" fmla="*/ 119 h 119"/>
              <a:gd name="T8" fmla="*/ 23 w 54"/>
              <a:gd name="T9" fmla="*/ 33 h 119"/>
              <a:gd name="T10" fmla="*/ 32 w 54"/>
              <a:gd name="T11" fmla="*/ 0 h 119"/>
              <a:gd name="T12" fmla="*/ 54 w 54"/>
              <a:gd name="T13" fmla="*/ 0 h 119"/>
              <a:gd name="T14" fmla="*/ 48 w 54"/>
              <a:gd name="T15" fmla="*/ 20 h 119"/>
              <a:gd name="T16" fmla="*/ 27 w 54"/>
              <a:gd name="T17" fmla="*/ 20 h 119"/>
              <a:gd name="T18" fmla="*/ 32 w 54"/>
              <a:gd name="T1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" h="119">
                <a:moveTo>
                  <a:pt x="23" y="33"/>
                </a:moveTo>
                <a:lnTo>
                  <a:pt x="44" y="33"/>
                </a:lnTo>
                <a:lnTo>
                  <a:pt x="21" y="119"/>
                </a:lnTo>
                <a:lnTo>
                  <a:pt x="0" y="119"/>
                </a:lnTo>
                <a:lnTo>
                  <a:pt x="23" y="33"/>
                </a:lnTo>
                <a:close/>
                <a:moveTo>
                  <a:pt x="32" y="0"/>
                </a:moveTo>
                <a:lnTo>
                  <a:pt x="54" y="0"/>
                </a:lnTo>
                <a:lnTo>
                  <a:pt x="48" y="20"/>
                </a:lnTo>
                <a:lnTo>
                  <a:pt x="27" y="20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5" name="Freeform 40">
            <a:extLst>
              <a:ext uri="{FF2B5EF4-FFF2-40B4-BE49-F238E27FC236}">
                <a16:creationId xmlns:a16="http://schemas.microsoft.com/office/drawing/2014/main" id="{ECEB4D6F-605E-4EBB-8344-0C4D04176627}"/>
              </a:ext>
            </a:extLst>
          </p:cNvPr>
          <p:cNvSpPr>
            <a:spLocks noEditPoints="1"/>
          </p:cNvSpPr>
          <p:nvPr/>
        </p:nvSpPr>
        <p:spPr bwMode="auto">
          <a:xfrm>
            <a:off x="4562977" y="5520615"/>
            <a:ext cx="131395" cy="139035"/>
          </a:xfrm>
          <a:custGeom>
            <a:avLst/>
            <a:gdLst>
              <a:gd name="T0" fmla="*/ 71 w 71"/>
              <a:gd name="T1" fmla="*/ 28 h 75"/>
              <a:gd name="T2" fmla="*/ 42 w 71"/>
              <a:gd name="T3" fmla="*/ 0 h 75"/>
              <a:gd name="T4" fmla="*/ 0 w 71"/>
              <a:gd name="T5" fmla="*/ 44 h 75"/>
              <a:gd name="T6" fmla="*/ 33 w 71"/>
              <a:gd name="T7" fmla="*/ 75 h 75"/>
              <a:gd name="T8" fmla="*/ 60 w 71"/>
              <a:gd name="T9" fmla="*/ 65 h 75"/>
              <a:gd name="T10" fmla="*/ 52 w 71"/>
              <a:gd name="T11" fmla="*/ 54 h 75"/>
              <a:gd name="T12" fmla="*/ 34 w 71"/>
              <a:gd name="T13" fmla="*/ 61 h 75"/>
              <a:gd name="T14" fmla="*/ 16 w 71"/>
              <a:gd name="T15" fmla="*/ 43 h 75"/>
              <a:gd name="T16" fmla="*/ 67 w 71"/>
              <a:gd name="T17" fmla="*/ 43 h 75"/>
              <a:gd name="T18" fmla="*/ 71 w 71"/>
              <a:gd name="T19" fmla="*/ 28 h 75"/>
              <a:gd name="T20" fmla="*/ 54 w 71"/>
              <a:gd name="T21" fmla="*/ 32 h 75"/>
              <a:gd name="T22" fmla="*/ 17 w 71"/>
              <a:gd name="T23" fmla="*/ 32 h 75"/>
              <a:gd name="T24" fmla="*/ 41 w 71"/>
              <a:gd name="T25" fmla="*/ 14 h 75"/>
              <a:gd name="T26" fmla="*/ 55 w 71"/>
              <a:gd name="T27" fmla="*/ 27 h 75"/>
              <a:gd name="T28" fmla="*/ 54 w 71"/>
              <a:gd name="T29" fmla="*/ 32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1" h="75">
                <a:moveTo>
                  <a:pt x="71" y="28"/>
                </a:moveTo>
                <a:cubicBezTo>
                  <a:pt x="71" y="13"/>
                  <a:pt x="60" y="0"/>
                  <a:pt x="42" y="0"/>
                </a:cubicBezTo>
                <a:cubicBezTo>
                  <a:pt x="17" y="0"/>
                  <a:pt x="0" y="22"/>
                  <a:pt x="0" y="44"/>
                </a:cubicBezTo>
                <a:cubicBezTo>
                  <a:pt x="0" y="63"/>
                  <a:pt x="13" y="75"/>
                  <a:pt x="33" y="75"/>
                </a:cubicBezTo>
                <a:cubicBezTo>
                  <a:pt x="45" y="75"/>
                  <a:pt x="53" y="70"/>
                  <a:pt x="60" y="65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9"/>
                  <a:pt x="41" y="61"/>
                  <a:pt x="34" y="61"/>
                </a:cubicBezTo>
                <a:cubicBezTo>
                  <a:pt x="22" y="61"/>
                  <a:pt x="16" y="54"/>
                  <a:pt x="16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8"/>
                  <a:pt x="71" y="33"/>
                  <a:pt x="71" y="28"/>
                </a:cubicBezTo>
                <a:close/>
                <a:moveTo>
                  <a:pt x="54" y="32"/>
                </a:moveTo>
                <a:cubicBezTo>
                  <a:pt x="17" y="32"/>
                  <a:pt x="17" y="32"/>
                  <a:pt x="17" y="32"/>
                </a:cubicBezTo>
                <a:cubicBezTo>
                  <a:pt x="21" y="22"/>
                  <a:pt x="30" y="14"/>
                  <a:pt x="41" y="14"/>
                </a:cubicBezTo>
                <a:cubicBezTo>
                  <a:pt x="51" y="14"/>
                  <a:pt x="55" y="20"/>
                  <a:pt x="55" y="27"/>
                </a:cubicBezTo>
                <a:cubicBezTo>
                  <a:pt x="55" y="29"/>
                  <a:pt x="55" y="31"/>
                  <a:pt x="54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6" name="Freeform 41">
            <a:extLst>
              <a:ext uri="{FF2B5EF4-FFF2-40B4-BE49-F238E27FC236}">
                <a16:creationId xmlns:a16="http://schemas.microsoft.com/office/drawing/2014/main" id="{665F9E09-ADB4-4513-A020-3D0F4A3190CC}"/>
              </a:ext>
            </a:extLst>
          </p:cNvPr>
          <p:cNvSpPr>
            <a:spLocks noEditPoints="1"/>
          </p:cNvSpPr>
          <p:nvPr/>
        </p:nvSpPr>
        <p:spPr bwMode="auto">
          <a:xfrm>
            <a:off x="4703539" y="5474780"/>
            <a:ext cx="154313" cy="184870"/>
          </a:xfrm>
          <a:custGeom>
            <a:avLst/>
            <a:gdLst>
              <a:gd name="T0" fmla="*/ 55 w 83"/>
              <a:gd name="T1" fmla="*/ 25 h 100"/>
              <a:gd name="T2" fmla="*/ 33 w 83"/>
              <a:gd name="T3" fmla="*/ 36 h 100"/>
              <a:gd name="T4" fmla="*/ 42 w 83"/>
              <a:gd name="T5" fmla="*/ 0 h 100"/>
              <a:gd name="T6" fmla="*/ 26 w 83"/>
              <a:gd name="T7" fmla="*/ 0 h 100"/>
              <a:gd name="T8" fmla="*/ 0 w 83"/>
              <a:gd name="T9" fmla="*/ 98 h 100"/>
              <a:gd name="T10" fmla="*/ 16 w 83"/>
              <a:gd name="T11" fmla="*/ 98 h 100"/>
              <a:gd name="T12" fmla="*/ 20 w 83"/>
              <a:gd name="T13" fmla="*/ 85 h 100"/>
              <a:gd name="T14" fmla="*/ 44 w 83"/>
              <a:gd name="T15" fmla="*/ 100 h 100"/>
              <a:gd name="T16" fmla="*/ 83 w 83"/>
              <a:gd name="T17" fmla="*/ 56 h 100"/>
              <a:gd name="T18" fmla="*/ 55 w 83"/>
              <a:gd name="T19" fmla="*/ 25 h 100"/>
              <a:gd name="T20" fmla="*/ 42 w 83"/>
              <a:gd name="T21" fmla="*/ 86 h 100"/>
              <a:gd name="T22" fmla="*/ 24 w 83"/>
              <a:gd name="T23" fmla="*/ 68 h 100"/>
              <a:gd name="T24" fmla="*/ 49 w 83"/>
              <a:gd name="T25" fmla="*/ 39 h 100"/>
              <a:gd name="T26" fmla="*/ 66 w 83"/>
              <a:gd name="T27" fmla="*/ 57 h 100"/>
              <a:gd name="T28" fmla="*/ 42 w 83"/>
              <a:gd name="T29" fmla="*/ 8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3" h="100">
                <a:moveTo>
                  <a:pt x="55" y="25"/>
                </a:moveTo>
                <a:cubicBezTo>
                  <a:pt x="46" y="25"/>
                  <a:pt x="39" y="30"/>
                  <a:pt x="33" y="36"/>
                </a:cubicBezTo>
                <a:cubicBezTo>
                  <a:pt x="42" y="0"/>
                  <a:pt x="42" y="0"/>
                  <a:pt x="42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6" y="98"/>
                  <a:pt x="16" y="98"/>
                  <a:pt x="16" y="98"/>
                </a:cubicBezTo>
                <a:cubicBezTo>
                  <a:pt x="20" y="85"/>
                  <a:pt x="20" y="85"/>
                  <a:pt x="20" y="85"/>
                </a:cubicBezTo>
                <a:cubicBezTo>
                  <a:pt x="24" y="93"/>
                  <a:pt x="31" y="100"/>
                  <a:pt x="44" y="100"/>
                </a:cubicBezTo>
                <a:cubicBezTo>
                  <a:pt x="64" y="100"/>
                  <a:pt x="83" y="81"/>
                  <a:pt x="83" y="56"/>
                </a:cubicBezTo>
                <a:cubicBezTo>
                  <a:pt x="83" y="37"/>
                  <a:pt x="71" y="25"/>
                  <a:pt x="55" y="25"/>
                </a:cubicBezTo>
                <a:close/>
                <a:moveTo>
                  <a:pt x="42" y="86"/>
                </a:moveTo>
                <a:cubicBezTo>
                  <a:pt x="31" y="86"/>
                  <a:pt x="24" y="78"/>
                  <a:pt x="24" y="68"/>
                </a:cubicBezTo>
                <a:cubicBezTo>
                  <a:pt x="24" y="52"/>
                  <a:pt x="36" y="39"/>
                  <a:pt x="49" y="39"/>
                </a:cubicBezTo>
                <a:cubicBezTo>
                  <a:pt x="59" y="39"/>
                  <a:pt x="66" y="46"/>
                  <a:pt x="66" y="57"/>
                </a:cubicBezTo>
                <a:cubicBezTo>
                  <a:pt x="66" y="73"/>
                  <a:pt x="55" y="86"/>
                  <a:pt x="42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7" name="Freeform 42">
            <a:extLst>
              <a:ext uri="{FF2B5EF4-FFF2-40B4-BE49-F238E27FC236}">
                <a16:creationId xmlns:a16="http://schemas.microsoft.com/office/drawing/2014/main" id="{7C00012B-E5F5-4629-8D13-C63A25D6D192}"/>
              </a:ext>
            </a:extLst>
          </p:cNvPr>
          <p:cNvSpPr>
            <a:spLocks noEditPoints="1"/>
          </p:cNvSpPr>
          <p:nvPr/>
        </p:nvSpPr>
        <p:spPr bwMode="auto">
          <a:xfrm>
            <a:off x="4873131" y="5474780"/>
            <a:ext cx="79448" cy="181814"/>
          </a:xfrm>
          <a:custGeom>
            <a:avLst/>
            <a:gdLst>
              <a:gd name="T0" fmla="*/ 23 w 52"/>
              <a:gd name="T1" fmla="*/ 33 h 119"/>
              <a:gd name="T2" fmla="*/ 43 w 52"/>
              <a:gd name="T3" fmla="*/ 33 h 119"/>
              <a:gd name="T4" fmla="*/ 19 w 52"/>
              <a:gd name="T5" fmla="*/ 119 h 119"/>
              <a:gd name="T6" fmla="*/ 0 w 52"/>
              <a:gd name="T7" fmla="*/ 119 h 119"/>
              <a:gd name="T8" fmla="*/ 23 w 52"/>
              <a:gd name="T9" fmla="*/ 33 h 119"/>
              <a:gd name="T10" fmla="*/ 30 w 52"/>
              <a:gd name="T11" fmla="*/ 0 h 119"/>
              <a:gd name="T12" fmla="*/ 52 w 52"/>
              <a:gd name="T13" fmla="*/ 0 h 119"/>
              <a:gd name="T14" fmla="*/ 47 w 52"/>
              <a:gd name="T15" fmla="*/ 20 h 119"/>
              <a:gd name="T16" fmla="*/ 26 w 52"/>
              <a:gd name="T17" fmla="*/ 20 h 119"/>
              <a:gd name="T18" fmla="*/ 30 w 52"/>
              <a:gd name="T1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" h="119">
                <a:moveTo>
                  <a:pt x="23" y="33"/>
                </a:moveTo>
                <a:lnTo>
                  <a:pt x="43" y="33"/>
                </a:lnTo>
                <a:lnTo>
                  <a:pt x="19" y="119"/>
                </a:lnTo>
                <a:lnTo>
                  <a:pt x="0" y="119"/>
                </a:lnTo>
                <a:lnTo>
                  <a:pt x="23" y="33"/>
                </a:lnTo>
                <a:close/>
                <a:moveTo>
                  <a:pt x="30" y="0"/>
                </a:moveTo>
                <a:lnTo>
                  <a:pt x="52" y="0"/>
                </a:lnTo>
                <a:lnTo>
                  <a:pt x="47" y="20"/>
                </a:lnTo>
                <a:lnTo>
                  <a:pt x="26" y="20"/>
                </a:lnTo>
                <a:lnTo>
                  <a:pt x="3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8" name="Freeform 43">
            <a:extLst>
              <a:ext uri="{FF2B5EF4-FFF2-40B4-BE49-F238E27FC236}">
                <a16:creationId xmlns:a16="http://schemas.microsoft.com/office/drawing/2014/main" id="{C4B35666-CF21-4E55-99D4-7468935007FA}"/>
              </a:ext>
            </a:extLst>
          </p:cNvPr>
          <p:cNvSpPr>
            <a:spLocks noEditPoints="1"/>
          </p:cNvSpPr>
          <p:nvPr/>
        </p:nvSpPr>
        <p:spPr bwMode="auto">
          <a:xfrm>
            <a:off x="4952579" y="5520615"/>
            <a:ext cx="131395" cy="139035"/>
          </a:xfrm>
          <a:custGeom>
            <a:avLst/>
            <a:gdLst>
              <a:gd name="T0" fmla="*/ 70 w 70"/>
              <a:gd name="T1" fmla="*/ 28 h 75"/>
              <a:gd name="T2" fmla="*/ 42 w 70"/>
              <a:gd name="T3" fmla="*/ 0 h 75"/>
              <a:gd name="T4" fmla="*/ 0 w 70"/>
              <a:gd name="T5" fmla="*/ 44 h 75"/>
              <a:gd name="T6" fmla="*/ 32 w 70"/>
              <a:gd name="T7" fmla="*/ 75 h 75"/>
              <a:gd name="T8" fmla="*/ 60 w 70"/>
              <a:gd name="T9" fmla="*/ 65 h 75"/>
              <a:gd name="T10" fmla="*/ 52 w 70"/>
              <a:gd name="T11" fmla="*/ 54 h 75"/>
              <a:gd name="T12" fmla="*/ 34 w 70"/>
              <a:gd name="T13" fmla="*/ 61 h 75"/>
              <a:gd name="T14" fmla="*/ 15 w 70"/>
              <a:gd name="T15" fmla="*/ 43 h 75"/>
              <a:gd name="T16" fmla="*/ 67 w 70"/>
              <a:gd name="T17" fmla="*/ 43 h 75"/>
              <a:gd name="T18" fmla="*/ 70 w 70"/>
              <a:gd name="T19" fmla="*/ 28 h 75"/>
              <a:gd name="T20" fmla="*/ 54 w 70"/>
              <a:gd name="T21" fmla="*/ 32 h 75"/>
              <a:gd name="T22" fmla="*/ 17 w 70"/>
              <a:gd name="T23" fmla="*/ 32 h 75"/>
              <a:gd name="T24" fmla="*/ 40 w 70"/>
              <a:gd name="T25" fmla="*/ 14 h 75"/>
              <a:gd name="T26" fmla="*/ 55 w 70"/>
              <a:gd name="T27" fmla="*/ 27 h 75"/>
              <a:gd name="T28" fmla="*/ 54 w 70"/>
              <a:gd name="T29" fmla="*/ 32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0" h="75">
                <a:moveTo>
                  <a:pt x="70" y="28"/>
                </a:moveTo>
                <a:cubicBezTo>
                  <a:pt x="70" y="13"/>
                  <a:pt x="60" y="0"/>
                  <a:pt x="42" y="0"/>
                </a:cubicBezTo>
                <a:cubicBezTo>
                  <a:pt x="17" y="0"/>
                  <a:pt x="0" y="22"/>
                  <a:pt x="0" y="44"/>
                </a:cubicBezTo>
                <a:cubicBezTo>
                  <a:pt x="0" y="63"/>
                  <a:pt x="12" y="75"/>
                  <a:pt x="32" y="75"/>
                </a:cubicBezTo>
                <a:cubicBezTo>
                  <a:pt x="44" y="75"/>
                  <a:pt x="53" y="70"/>
                  <a:pt x="60" y="65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9"/>
                  <a:pt x="41" y="61"/>
                  <a:pt x="34" y="61"/>
                </a:cubicBezTo>
                <a:cubicBezTo>
                  <a:pt x="22" y="61"/>
                  <a:pt x="15" y="54"/>
                  <a:pt x="15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8"/>
                  <a:pt x="70" y="33"/>
                  <a:pt x="70" y="28"/>
                </a:cubicBezTo>
                <a:close/>
                <a:moveTo>
                  <a:pt x="54" y="32"/>
                </a:moveTo>
                <a:cubicBezTo>
                  <a:pt x="17" y="32"/>
                  <a:pt x="17" y="32"/>
                  <a:pt x="17" y="32"/>
                </a:cubicBezTo>
                <a:cubicBezTo>
                  <a:pt x="21" y="22"/>
                  <a:pt x="29" y="14"/>
                  <a:pt x="40" y="14"/>
                </a:cubicBezTo>
                <a:cubicBezTo>
                  <a:pt x="50" y="14"/>
                  <a:pt x="55" y="20"/>
                  <a:pt x="55" y="27"/>
                </a:cubicBezTo>
                <a:cubicBezTo>
                  <a:pt x="55" y="29"/>
                  <a:pt x="54" y="31"/>
                  <a:pt x="54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9" name="Line 44">
            <a:extLst>
              <a:ext uri="{FF2B5EF4-FFF2-40B4-BE49-F238E27FC236}">
                <a16:creationId xmlns:a16="http://schemas.microsoft.com/office/drawing/2014/main" id="{4F6AE57C-90D8-408A-94F0-3FF4ACD28C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0724" y="4484735"/>
            <a:ext cx="826566" cy="4584"/>
          </a:xfrm>
          <a:prstGeom prst="line">
            <a:avLst/>
          </a:prstGeom>
          <a:solidFill>
            <a:schemeClr val="accent6"/>
          </a:solidFill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0" name="Freeform 45">
            <a:extLst>
              <a:ext uri="{FF2B5EF4-FFF2-40B4-BE49-F238E27FC236}">
                <a16:creationId xmlns:a16="http://schemas.microsoft.com/office/drawing/2014/main" id="{ACA6BD02-7A24-4E1C-80D7-AB8DF610C820}"/>
              </a:ext>
            </a:extLst>
          </p:cNvPr>
          <p:cNvSpPr>
            <a:spLocks/>
          </p:cNvSpPr>
          <p:nvPr/>
        </p:nvSpPr>
        <p:spPr bwMode="auto">
          <a:xfrm>
            <a:off x="3890724" y="4881975"/>
            <a:ext cx="262790" cy="175703"/>
          </a:xfrm>
          <a:custGeom>
            <a:avLst/>
            <a:gdLst>
              <a:gd name="T0" fmla="*/ 0 w 172"/>
              <a:gd name="T1" fmla="*/ 0 h 115"/>
              <a:gd name="T2" fmla="*/ 21 w 172"/>
              <a:gd name="T3" fmla="*/ 0 h 115"/>
              <a:gd name="T4" fmla="*/ 25 w 172"/>
              <a:gd name="T5" fmla="*/ 85 h 115"/>
              <a:gd name="T6" fmla="*/ 75 w 172"/>
              <a:gd name="T7" fmla="*/ 0 h 115"/>
              <a:gd name="T8" fmla="*/ 94 w 172"/>
              <a:gd name="T9" fmla="*/ 0 h 115"/>
              <a:gd name="T10" fmla="*/ 99 w 172"/>
              <a:gd name="T11" fmla="*/ 85 h 115"/>
              <a:gd name="T12" fmla="*/ 148 w 172"/>
              <a:gd name="T13" fmla="*/ 0 h 115"/>
              <a:gd name="T14" fmla="*/ 172 w 172"/>
              <a:gd name="T15" fmla="*/ 0 h 115"/>
              <a:gd name="T16" fmla="*/ 101 w 172"/>
              <a:gd name="T17" fmla="*/ 115 h 115"/>
              <a:gd name="T18" fmla="*/ 83 w 172"/>
              <a:gd name="T19" fmla="*/ 115 h 115"/>
              <a:gd name="T20" fmla="*/ 77 w 172"/>
              <a:gd name="T21" fmla="*/ 34 h 115"/>
              <a:gd name="T22" fmla="*/ 27 w 172"/>
              <a:gd name="T23" fmla="*/ 115 h 115"/>
              <a:gd name="T24" fmla="*/ 8 w 172"/>
              <a:gd name="T25" fmla="*/ 115 h 115"/>
              <a:gd name="T26" fmla="*/ 0 w 172"/>
              <a:gd name="T27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2" h="115">
                <a:moveTo>
                  <a:pt x="0" y="0"/>
                </a:moveTo>
                <a:lnTo>
                  <a:pt x="21" y="0"/>
                </a:lnTo>
                <a:lnTo>
                  <a:pt x="25" y="85"/>
                </a:lnTo>
                <a:lnTo>
                  <a:pt x="75" y="0"/>
                </a:lnTo>
                <a:lnTo>
                  <a:pt x="94" y="0"/>
                </a:lnTo>
                <a:lnTo>
                  <a:pt x="99" y="85"/>
                </a:lnTo>
                <a:lnTo>
                  <a:pt x="148" y="0"/>
                </a:lnTo>
                <a:lnTo>
                  <a:pt x="172" y="0"/>
                </a:lnTo>
                <a:lnTo>
                  <a:pt x="101" y="115"/>
                </a:lnTo>
                <a:lnTo>
                  <a:pt x="83" y="115"/>
                </a:lnTo>
                <a:lnTo>
                  <a:pt x="77" y="34"/>
                </a:lnTo>
                <a:lnTo>
                  <a:pt x="27" y="115"/>
                </a:lnTo>
                <a:lnTo>
                  <a:pt x="8" y="11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1" name="Freeform 46">
            <a:extLst>
              <a:ext uri="{FF2B5EF4-FFF2-40B4-BE49-F238E27FC236}">
                <a16:creationId xmlns:a16="http://schemas.microsoft.com/office/drawing/2014/main" id="{43E4A8B4-7C01-43BC-8454-9BF182FA6365}"/>
              </a:ext>
            </a:extLst>
          </p:cNvPr>
          <p:cNvSpPr>
            <a:spLocks/>
          </p:cNvSpPr>
          <p:nvPr/>
        </p:nvSpPr>
        <p:spPr bwMode="auto">
          <a:xfrm>
            <a:off x="4127541" y="4923226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3 w 69"/>
              <a:gd name="T11" fmla="*/ 24 h 74"/>
              <a:gd name="T12" fmla="*/ 41 w 69"/>
              <a:gd name="T13" fmla="*/ 0 h 74"/>
              <a:gd name="T14" fmla="*/ 69 w 69"/>
              <a:gd name="T15" fmla="*/ 10 h 74"/>
              <a:gd name="T16" fmla="*/ 60 w 69"/>
              <a:gd name="T17" fmla="*/ 20 h 74"/>
              <a:gd name="T18" fmla="*/ 40 w 69"/>
              <a:gd name="T19" fmla="*/ 13 h 74"/>
              <a:gd name="T20" fmla="*/ 29 w 69"/>
              <a:gd name="T21" fmla="*/ 21 h 74"/>
              <a:gd name="T22" fmla="*/ 41 w 69"/>
              <a:gd name="T23" fmla="*/ 30 h 74"/>
              <a:gd name="T24" fmla="*/ 60 w 69"/>
              <a:gd name="T25" fmla="*/ 50 h 74"/>
              <a:gd name="T26" fmla="*/ 32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7" y="59"/>
                  <a:pt x="26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3" y="34"/>
                  <a:pt x="13" y="24"/>
                </a:cubicBezTo>
                <a:cubicBezTo>
                  <a:pt x="13" y="10"/>
                  <a:pt x="24" y="0"/>
                  <a:pt x="41" y="0"/>
                </a:cubicBezTo>
                <a:cubicBezTo>
                  <a:pt x="53" y="0"/>
                  <a:pt x="63" y="5"/>
                  <a:pt x="69" y="10"/>
                </a:cubicBezTo>
                <a:cubicBezTo>
                  <a:pt x="60" y="20"/>
                  <a:pt x="60" y="20"/>
                  <a:pt x="60" y="20"/>
                </a:cubicBezTo>
                <a:cubicBezTo>
                  <a:pt x="53" y="15"/>
                  <a:pt x="47" y="13"/>
                  <a:pt x="40" y="13"/>
                </a:cubicBezTo>
                <a:cubicBezTo>
                  <a:pt x="33" y="13"/>
                  <a:pt x="29" y="16"/>
                  <a:pt x="29" y="21"/>
                </a:cubicBezTo>
                <a:cubicBezTo>
                  <a:pt x="29" y="24"/>
                  <a:pt x="32" y="27"/>
                  <a:pt x="41" y="30"/>
                </a:cubicBezTo>
                <a:cubicBezTo>
                  <a:pt x="51" y="35"/>
                  <a:pt x="60" y="40"/>
                  <a:pt x="60" y="50"/>
                </a:cubicBezTo>
                <a:cubicBezTo>
                  <a:pt x="60" y="65"/>
                  <a:pt x="48" y="74"/>
                  <a:pt x="32" y="74"/>
                </a:cubicBezTo>
                <a:cubicBezTo>
                  <a:pt x="21" y="74"/>
                  <a:pt x="8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2" name="Freeform 47">
            <a:extLst>
              <a:ext uri="{FF2B5EF4-FFF2-40B4-BE49-F238E27FC236}">
                <a16:creationId xmlns:a16="http://schemas.microsoft.com/office/drawing/2014/main" id="{85A40031-3CEF-4E26-9DC7-F15E70DE7CFB}"/>
              </a:ext>
            </a:extLst>
          </p:cNvPr>
          <p:cNvSpPr>
            <a:spLocks/>
          </p:cNvSpPr>
          <p:nvPr/>
        </p:nvSpPr>
        <p:spPr bwMode="auto">
          <a:xfrm>
            <a:off x="4249769" y="4924755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7 h 87"/>
              <a:gd name="T4" fmla="*/ 21 w 99"/>
              <a:gd name="T5" fmla="*/ 17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3 h 87"/>
              <a:gd name="T12" fmla="*/ 30 w 99"/>
              <a:gd name="T13" fmla="*/ 70 h 87"/>
              <a:gd name="T14" fmla="*/ 80 w 99"/>
              <a:gd name="T15" fmla="*/ 70 h 87"/>
              <a:gd name="T16" fmla="*/ 75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7"/>
                </a:lnTo>
                <a:lnTo>
                  <a:pt x="21" y="17"/>
                </a:lnTo>
                <a:lnTo>
                  <a:pt x="26" y="0"/>
                </a:lnTo>
                <a:lnTo>
                  <a:pt x="99" y="0"/>
                </a:lnTo>
                <a:lnTo>
                  <a:pt x="95" y="13"/>
                </a:lnTo>
                <a:lnTo>
                  <a:pt x="30" y="70"/>
                </a:lnTo>
                <a:lnTo>
                  <a:pt x="80" y="70"/>
                </a:lnTo>
                <a:lnTo>
                  <a:pt x="75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3" name="Freeform 48">
            <a:extLst>
              <a:ext uri="{FF2B5EF4-FFF2-40B4-BE49-F238E27FC236}">
                <a16:creationId xmlns:a16="http://schemas.microsoft.com/office/drawing/2014/main" id="{D1FD759A-FD3A-47C7-91D0-F6253C3A8B4A}"/>
              </a:ext>
            </a:extLst>
          </p:cNvPr>
          <p:cNvSpPr>
            <a:spLocks/>
          </p:cNvSpPr>
          <p:nvPr/>
        </p:nvSpPr>
        <p:spPr bwMode="auto">
          <a:xfrm>
            <a:off x="4381164" y="4924755"/>
            <a:ext cx="169592" cy="174175"/>
          </a:xfrm>
          <a:custGeom>
            <a:avLst/>
            <a:gdLst>
              <a:gd name="T0" fmla="*/ 0 w 91"/>
              <a:gd name="T1" fmla="*/ 89 h 94"/>
              <a:gd name="T2" fmla="*/ 9 w 91"/>
              <a:gd name="T3" fmla="*/ 77 h 94"/>
              <a:gd name="T4" fmla="*/ 18 w 91"/>
              <a:gd name="T5" fmla="*/ 80 h 94"/>
              <a:gd name="T6" fmla="*/ 30 w 91"/>
              <a:gd name="T7" fmla="*/ 72 h 94"/>
              <a:gd name="T8" fmla="*/ 20 w 91"/>
              <a:gd name="T9" fmla="*/ 0 h 94"/>
              <a:gd name="T10" fmla="*/ 36 w 91"/>
              <a:gd name="T11" fmla="*/ 0 h 94"/>
              <a:gd name="T12" fmla="*/ 42 w 91"/>
              <a:gd name="T13" fmla="*/ 53 h 94"/>
              <a:gd name="T14" fmla="*/ 74 w 91"/>
              <a:gd name="T15" fmla="*/ 0 h 94"/>
              <a:gd name="T16" fmla="*/ 91 w 91"/>
              <a:gd name="T17" fmla="*/ 0 h 94"/>
              <a:gd name="T18" fmla="*/ 45 w 91"/>
              <a:gd name="T19" fmla="*/ 74 h 94"/>
              <a:gd name="T20" fmla="*/ 16 w 91"/>
              <a:gd name="T21" fmla="*/ 94 h 94"/>
              <a:gd name="T22" fmla="*/ 0 w 91"/>
              <a:gd name="T23" fmla="*/ 89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1" h="94">
                <a:moveTo>
                  <a:pt x="0" y="89"/>
                </a:moveTo>
                <a:cubicBezTo>
                  <a:pt x="9" y="77"/>
                  <a:pt x="9" y="77"/>
                  <a:pt x="9" y="77"/>
                </a:cubicBezTo>
                <a:cubicBezTo>
                  <a:pt x="11" y="78"/>
                  <a:pt x="15" y="80"/>
                  <a:pt x="18" y="80"/>
                </a:cubicBezTo>
                <a:cubicBezTo>
                  <a:pt x="22" y="80"/>
                  <a:pt x="25" y="78"/>
                  <a:pt x="30" y="72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2" y="53"/>
                  <a:pt x="42" y="53"/>
                  <a:pt x="42" y="53"/>
                </a:cubicBezTo>
                <a:cubicBezTo>
                  <a:pt x="74" y="0"/>
                  <a:pt x="74" y="0"/>
                  <a:pt x="74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45" y="74"/>
                  <a:pt x="45" y="74"/>
                  <a:pt x="45" y="74"/>
                </a:cubicBezTo>
                <a:cubicBezTo>
                  <a:pt x="36" y="88"/>
                  <a:pt x="28" y="94"/>
                  <a:pt x="16" y="94"/>
                </a:cubicBezTo>
                <a:cubicBezTo>
                  <a:pt x="9" y="94"/>
                  <a:pt x="4" y="92"/>
                  <a:pt x="0" y="8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4" name="Freeform 49">
            <a:extLst>
              <a:ext uri="{FF2B5EF4-FFF2-40B4-BE49-F238E27FC236}">
                <a16:creationId xmlns:a16="http://schemas.microsoft.com/office/drawing/2014/main" id="{FD03E75F-7CEF-4951-8AD6-46BAECE79522}"/>
              </a:ext>
            </a:extLst>
          </p:cNvPr>
          <p:cNvSpPr>
            <a:spLocks/>
          </p:cNvSpPr>
          <p:nvPr/>
        </p:nvSpPr>
        <p:spPr bwMode="auto">
          <a:xfrm>
            <a:off x="4538532" y="4923226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3 w 69"/>
              <a:gd name="T11" fmla="*/ 24 h 74"/>
              <a:gd name="T12" fmla="*/ 41 w 69"/>
              <a:gd name="T13" fmla="*/ 0 h 74"/>
              <a:gd name="T14" fmla="*/ 69 w 69"/>
              <a:gd name="T15" fmla="*/ 10 h 74"/>
              <a:gd name="T16" fmla="*/ 59 w 69"/>
              <a:gd name="T17" fmla="*/ 20 h 74"/>
              <a:gd name="T18" fmla="*/ 40 w 69"/>
              <a:gd name="T19" fmla="*/ 13 h 74"/>
              <a:gd name="T20" fmla="*/ 29 w 69"/>
              <a:gd name="T21" fmla="*/ 21 h 74"/>
              <a:gd name="T22" fmla="*/ 40 w 69"/>
              <a:gd name="T23" fmla="*/ 30 h 74"/>
              <a:gd name="T24" fmla="*/ 60 w 69"/>
              <a:gd name="T25" fmla="*/ 50 h 74"/>
              <a:gd name="T26" fmla="*/ 31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7" y="59"/>
                  <a:pt x="25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3" y="34"/>
                  <a:pt x="13" y="24"/>
                </a:cubicBezTo>
                <a:cubicBezTo>
                  <a:pt x="13" y="10"/>
                  <a:pt x="24" y="0"/>
                  <a:pt x="41" y="0"/>
                </a:cubicBezTo>
                <a:cubicBezTo>
                  <a:pt x="52" y="0"/>
                  <a:pt x="63" y="5"/>
                  <a:pt x="69" y="10"/>
                </a:cubicBezTo>
                <a:cubicBezTo>
                  <a:pt x="59" y="20"/>
                  <a:pt x="59" y="20"/>
                  <a:pt x="59" y="20"/>
                </a:cubicBezTo>
                <a:cubicBezTo>
                  <a:pt x="53" y="15"/>
                  <a:pt x="47" y="13"/>
                  <a:pt x="40" y="13"/>
                </a:cubicBezTo>
                <a:cubicBezTo>
                  <a:pt x="33" y="13"/>
                  <a:pt x="29" y="16"/>
                  <a:pt x="29" y="21"/>
                </a:cubicBezTo>
                <a:cubicBezTo>
                  <a:pt x="29" y="24"/>
                  <a:pt x="32" y="27"/>
                  <a:pt x="40" y="30"/>
                </a:cubicBezTo>
                <a:cubicBezTo>
                  <a:pt x="51" y="35"/>
                  <a:pt x="60" y="40"/>
                  <a:pt x="60" y="50"/>
                </a:cubicBezTo>
                <a:cubicBezTo>
                  <a:pt x="60" y="65"/>
                  <a:pt x="48" y="74"/>
                  <a:pt x="31" y="74"/>
                </a:cubicBezTo>
                <a:cubicBezTo>
                  <a:pt x="21" y="74"/>
                  <a:pt x="8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5" name="Freeform 50">
            <a:extLst>
              <a:ext uri="{FF2B5EF4-FFF2-40B4-BE49-F238E27FC236}">
                <a16:creationId xmlns:a16="http://schemas.microsoft.com/office/drawing/2014/main" id="{79F88FE2-BFCF-47BD-834B-FC2D7C8D7075}"/>
              </a:ext>
            </a:extLst>
          </p:cNvPr>
          <p:cNvSpPr>
            <a:spLocks/>
          </p:cNvSpPr>
          <p:nvPr/>
        </p:nvSpPr>
        <p:spPr bwMode="auto">
          <a:xfrm>
            <a:off x="4683678" y="4889614"/>
            <a:ext cx="93199" cy="171119"/>
          </a:xfrm>
          <a:custGeom>
            <a:avLst/>
            <a:gdLst>
              <a:gd name="T0" fmla="*/ 0 w 50"/>
              <a:gd name="T1" fmla="*/ 78 h 92"/>
              <a:gd name="T2" fmla="*/ 1 w 50"/>
              <a:gd name="T3" fmla="*/ 69 h 92"/>
              <a:gd name="T4" fmla="*/ 11 w 50"/>
              <a:gd name="T5" fmla="*/ 33 h 92"/>
              <a:gd name="T6" fmla="*/ 2 w 50"/>
              <a:gd name="T7" fmla="*/ 33 h 92"/>
              <a:gd name="T8" fmla="*/ 5 w 50"/>
              <a:gd name="T9" fmla="*/ 19 h 92"/>
              <a:gd name="T10" fmla="*/ 15 w 50"/>
              <a:gd name="T11" fmla="*/ 19 h 92"/>
              <a:gd name="T12" fmla="*/ 20 w 50"/>
              <a:gd name="T13" fmla="*/ 0 h 92"/>
              <a:gd name="T14" fmla="*/ 36 w 50"/>
              <a:gd name="T15" fmla="*/ 0 h 92"/>
              <a:gd name="T16" fmla="*/ 31 w 50"/>
              <a:gd name="T17" fmla="*/ 19 h 92"/>
              <a:gd name="T18" fmla="*/ 50 w 50"/>
              <a:gd name="T19" fmla="*/ 19 h 92"/>
              <a:gd name="T20" fmla="*/ 46 w 50"/>
              <a:gd name="T21" fmla="*/ 33 h 92"/>
              <a:gd name="T22" fmla="*/ 27 w 50"/>
              <a:gd name="T23" fmla="*/ 33 h 92"/>
              <a:gd name="T24" fmla="*/ 18 w 50"/>
              <a:gd name="T25" fmla="*/ 68 h 92"/>
              <a:gd name="T26" fmla="*/ 17 w 50"/>
              <a:gd name="T27" fmla="*/ 72 h 92"/>
              <a:gd name="T28" fmla="*/ 25 w 50"/>
              <a:gd name="T29" fmla="*/ 77 h 92"/>
              <a:gd name="T30" fmla="*/ 35 w 50"/>
              <a:gd name="T31" fmla="*/ 75 h 92"/>
              <a:gd name="T32" fmla="*/ 31 w 50"/>
              <a:gd name="T33" fmla="*/ 89 h 92"/>
              <a:gd name="T34" fmla="*/ 18 w 50"/>
              <a:gd name="T35" fmla="*/ 92 h 92"/>
              <a:gd name="T36" fmla="*/ 0 w 50"/>
              <a:gd name="T37" fmla="*/ 78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0" h="92">
                <a:moveTo>
                  <a:pt x="0" y="78"/>
                </a:moveTo>
                <a:cubicBezTo>
                  <a:pt x="0" y="75"/>
                  <a:pt x="0" y="72"/>
                  <a:pt x="1" y="69"/>
                </a:cubicBezTo>
                <a:cubicBezTo>
                  <a:pt x="11" y="33"/>
                  <a:pt x="11" y="33"/>
                  <a:pt x="11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5" y="19"/>
                  <a:pt x="5" y="19"/>
                  <a:pt x="5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1" y="19"/>
                  <a:pt x="31" y="19"/>
                  <a:pt x="31" y="19"/>
                </a:cubicBezTo>
                <a:cubicBezTo>
                  <a:pt x="50" y="19"/>
                  <a:pt x="50" y="19"/>
                  <a:pt x="50" y="19"/>
                </a:cubicBezTo>
                <a:cubicBezTo>
                  <a:pt x="46" y="33"/>
                  <a:pt x="46" y="33"/>
                  <a:pt x="46" y="33"/>
                </a:cubicBezTo>
                <a:cubicBezTo>
                  <a:pt x="27" y="33"/>
                  <a:pt x="27" y="33"/>
                  <a:pt x="27" y="33"/>
                </a:cubicBezTo>
                <a:cubicBezTo>
                  <a:pt x="18" y="68"/>
                  <a:pt x="18" y="68"/>
                  <a:pt x="18" y="68"/>
                </a:cubicBezTo>
                <a:cubicBezTo>
                  <a:pt x="18" y="69"/>
                  <a:pt x="17" y="71"/>
                  <a:pt x="17" y="72"/>
                </a:cubicBezTo>
                <a:cubicBezTo>
                  <a:pt x="17" y="75"/>
                  <a:pt x="20" y="77"/>
                  <a:pt x="25" y="77"/>
                </a:cubicBezTo>
                <a:cubicBezTo>
                  <a:pt x="28" y="77"/>
                  <a:pt x="31" y="76"/>
                  <a:pt x="35" y="75"/>
                </a:cubicBezTo>
                <a:cubicBezTo>
                  <a:pt x="31" y="89"/>
                  <a:pt x="31" y="89"/>
                  <a:pt x="31" y="89"/>
                </a:cubicBezTo>
                <a:cubicBezTo>
                  <a:pt x="27" y="91"/>
                  <a:pt x="23" y="92"/>
                  <a:pt x="18" y="92"/>
                </a:cubicBezTo>
                <a:cubicBezTo>
                  <a:pt x="6" y="92"/>
                  <a:pt x="0" y="86"/>
                  <a:pt x="0" y="7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6" name="Freeform 51">
            <a:extLst>
              <a:ext uri="{FF2B5EF4-FFF2-40B4-BE49-F238E27FC236}">
                <a16:creationId xmlns:a16="http://schemas.microsoft.com/office/drawing/2014/main" id="{A11118BC-DDAA-4625-B8E5-E87338899111}"/>
              </a:ext>
            </a:extLst>
          </p:cNvPr>
          <p:cNvSpPr>
            <a:spLocks/>
          </p:cNvSpPr>
          <p:nvPr/>
        </p:nvSpPr>
        <p:spPr bwMode="auto">
          <a:xfrm>
            <a:off x="4770765" y="4874335"/>
            <a:ext cx="160425" cy="183342"/>
          </a:xfrm>
          <a:custGeom>
            <a:avLst/>
            <a:gdLst>
              <a:gd name="T0" fmla="*/ 33 w 105"/>
              <a:gd name="T1" fmla="*/ 0 h 120"/>
              <a:gd name="T2" fmla="*/ 52 w 105"/>
              <a:gd name="T3" fmla="*/ 0 h 120"/>
              <a:gd name="T4" fmla="*/ 34 w 105"/>
              <a:gd name="T5" fmla="*/ 71 h 120"/>
              <a:gd name="T6" fmla="*/ 78 w 105"/>
              <a:gd name="T7" fmla="*/ 33 h 120"/>
              <a:gd name="T8" fmla="*/ 105 w 105"/>
              <a:gd name="T9" fmla="*/ 33 h 120"/>
              <a:gd name="T10" fmla="*/ 61 w 105"/>
              <a:gd name="T11" fmla="*/ 68 h 120"/>
              <a:gd name="T12" fmla="*/ 82 w 105"/>
              <a:gd name="T13" fmla="*/ 120 h 120"/>
              <a:gd name="T14" fmla="*/ 58 w 105"/>
              <a:gd name="T15" fmla="*/ 120 h 120"/>
              <a:gd name="T16" fmla="*/ 44 w 105"/>
              <a:gd name="T17" fmla="*/ 82 h 120"/>
              <a:gd name="T18" fmla="*/ 27 w 105"/>
              <a:gd name="T19" fmla="*/ 95 h 120"/>
              <a:gd name="T20" fmla="*/ 19 w 105"/>
              <a:gd name="T21" fmla="*/ 120 h 120"/>
              <a:gd name="T22" fmla="*/ 0 w 105"/>
              <a:gd name="T23" fmla="*/ 120 h 120"/>
              <a:gd name="T24" fmla="*/ 33 w 105"/>
              <a:gd name="T25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5" h="120">
                <a:moveTo>
                  <a:pt x="33" y="0"/>
                </a:moveTo>
                <a:lnTo>
                  <a:pt x="52" y="0"/>
                </a:lnTo>
                <a:lnTo>
                  <a:pt x="34" y="71"/>
                </a:lnTo>
                <a:lnTo>
                  <a:pt x="78" y="33"/>
                </a:lnTo>
                <a:lnTo>
                  <a:pt x="105" y="33"/>
                </a:lnTo>
                <a:lnTo>
                  <a:pt x="61" y="68"/>
                </a:lnTo>
                <a:lnTo>
                  <a:pt x="82" y="120"/>
                </a:lnTo>
                <a:lnTo>
                  <a:pt x="58" y="120"/>
                </a:lnTo>
                <a:lnTo>
                  <a:pt x="44" y="82"/>
                </a:lnTo>
                <a:lnTo>
                  <a:pt x="27" y="95"/>
                </a:lnTo>
                <a:lnTo>
                  <a:pt x="19" y="120"/>
                </a:lnTo>
                <a:lnTo>
                  <a:pt x="0" y="120"/>
                </a:lnTo>
                <a:lnTo>
                  <a:pt x="3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7" name="Freeform 52">
            <a:extLst>
              <a:ext uri="{FF2B5EF4-FFF2-40B4-BE49-F238E27FC236}">
                <a16:creationId xmlns:a16="http://schemas.microsoft.com/office/drawing/2014/main" id="{B63AEB99-CB01-4B3B-877B-D9D47BF79480}"/>
              </a:ext>
            </a:extLst>
          </p:cNvPr>
          <p:cNvSpPr>
            <a:spLocks noEditPoints="1"/>
          </p:cNvSpPr>
          <p:nvPr/>
        </p:nvSpPr>
        <p:spPr bwMode="auto">
          <a:xfrm>
            <a:off x="4926605" y="4923226"/>
            <a:ext cx="140562" cy="137506"/>
          </a:xfrm>
          <a:custGeom>
            <a:avLst/>
            <a:gdLst>
              <a:gd name="T0" fmla="*/ 42 w 75"/>
              <a:gd name="T1" fmla="*/ 0 h 74"/>
              <a:gd name="T2" fmla="*/ 0 w 75"/>
              <a:gd name="T3" fmla="*/ 42 h 74"/>
              <a:gd name="T4" fmla="*/ 33 w 75"/>
              <a:gd name="T5" fmla="*/ 74 h 74"/>
              <a:gd name="T6" fmla="*/ 75 w 75"/>
              <a:gd name="T7" fmla="*/ 32 h 74"/>
              <a:gd name="T8" fmla="*/ 42 w 75"/>
              <a:gd name="T9" fmla="*/ 0 h 74"/>
              <a:gd name="T10" fmla="*/ 34 w 75"/>
              <a:gd name="T11" fmla="*/ 60 h 74"/>
              <a:gd name="T12" fmla="*/ 16 w 75"/>
              <a:gd name="T13" fmla="*/ 41 h 74"/>
              <a:gd name="T14" fmla="*/ 41 w 75"/>
              <a:gd name="T15" fmla="*/ 14 h 74"/>
              <a:gd name="T16" fmla="*/ 59 w 75"/>
              <a:gd name="T17" fmla="*/ 33 h 74"/>
              <a:gd name="T18" fmla="*/ 34 w 75"/>
              <a:gd name="T19" fmla="*/ 6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74">
                <a:moveTo>
                  <a:pt x="42" y="0"/>
                </a:moveTo>
                <a:cubicBezTo>
                  <a:pt x="19" y="0"/>
                  <a:pt x="0" y="20"/>
                  <a:pt x="0" y="42"/>
                </a:cubicBezTo>
                <a:cubicBezTo>
                  <a:pt x="0" y="60"/>
                  <a:pt x="13" y="74"/>
                  <a:pt x="33" y="74"/>
                </a:cubicBezTo>
                <a:cubicBezTo>
                  <a:pt x="56" y="74"/>
                  <a:pt x="75" y="54"/>
                  <a:pt x="75" y="32"/>
                </a:cubicBezTo>
                <a:cubicBezTo>
                  <a:pt x="75" y="14"/>
                  <a:pt x="62" y="0"/>
                  <a:pt x="42" y="0"/>
                </a:cubicBezTo>
                <a:close/>
                <a:moveTo>
                  <a:pt x="34" y="60"/>
                </a:moveTo>
                <a:cubicBezTo>
                  <a:pt x="24" y="60"/>
                  <a:pt x="16" y="53"/>
                  <a:pt x="16" y="41"/>
                </a:cubicBezTo>
                <a:cubicBezTo>
                  <a:pt x="16" y="28"/>
                  <a:pt x="27" y="14"/>
                  <a:pt x="41" y="14"/>
                </a:cubicBezTo>
                <a:cubicBezTo>
                  <a:pt x="51" y="14"/>
                  <a:pt x="59" y="21"/>
                  <a:pt x="59" y="33"/>
                </a:cubicBezTo>
                <a:cubicBezTo>
                  <a:pt x="59" y="46"/>
                  <a:pt x="48" y="60"/>
                  <a:pt x="34" y="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7CD3FF5-43D2-4051-85A4-3D89E1DEAFBE}"/>
              </a:ext>
            </a:extLst>
          </p:cNvPr>
          <p:cNvSpPr/>
          <p:nvPr/>
        </p:nvSpPr>
        <p:spPr>
          <a:xfrm>
            <a:off x="272562" y="6330462"/>
            <a:ext cx="2734407" cy="413238"/>
          </a:xfrm>
          <a:prstGeom prst="rect">
            <a:avLst/>
          </a:prstGeom>
          <a:solidFill>
            <a:srgbClr val="535459"/>
          </a:solidFill>
          <a:ln>
            <a:solidFill>
              <a:srgbClr val="535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56429808"/>
      </p:ext>
    </p:extLst>
  </p:cSld>
  <p:clrMapOvr>
    <a:masterClrMapping/>
  </p:clrMapOvr>
  <p:hf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ajd tytułowy">
    <p:bg>
      <p:bgPr>
        <a:solidFill>
          <a:srgbClr val="535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KLADKA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38655" y="1265464"/>
            <a:ext cx="4314691" cy="432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0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711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79171F-28EC-4616-9D8C-AAEAEB3F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A54B59-E44C-4045-B7CA-6F553CD1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1C00C1-45E9-43D7-BBA5-5ECA38CD3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234982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BB466E-9827-46B9-AD47-57881D17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C8E960-538D-41D6-95E7-206908F13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114011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87BCDA-47AF-4426-B127-93EDB4CEF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C01C3B9-2F55-4622-AA4F-799992AFC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937568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F2ACC88-E51F-415F-848A-173E98E1F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FCDC65-8F0A-4A35-847D-64B86ECEB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10194"/>
            <a:ext cx="6447477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endParaRPr lang="pl-PL" altLang="en-US" sz="1400" b="0" kern="1200" dirty="0">
              <a:solidFill>
                <a:schemeClr val="tx1">
                  <a:lumMod val="85000"/>
                  <a:lumOff val="15000"/>
                </a:schemeClr>
              </a:solidFill>
              <a:latin typeface="Gotham Light" pitchFamily="50" charset="0"/>
              <a:ea typeface="+mn-ea"/>
              <a:cs typeface="Gotham Light" pitchFamily="50" charset="0"/>
            </a:endParaRP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374902"/>
            <a:ext cx="1520190" cy="292100"/>
            <a:chOff x="0" y="0"/>
            <a:chExt cx="2311" cy="44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37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17327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88" r:id="rId12"/>
    <p:sldLayoutId id="2147483689" r:id="rId13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27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90" r:id="rId13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F2ACC88-E51F-415F-848A-173E98E1F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FCDC65-8F0A-4A35-847D-64B86ECEB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C8AD378-8C3B-4112-B6FD-0C14FE8E049B}"/>
              </a:ext>
            </a:extLst>
          </p:cNvPr>
          <p:cNvSpPr/>
          <p:nvPr/>
        </p:nvSpPr>
        <p:spPr bwMode="auto">
          <a:xfrm>
            <a:off x="0" y="6325126"/>
            <a:ext cx="12192000" cy="53287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84F2B17-E94C-4EAC-A792-B1E8C1DD804F}"/>
              </a:ext>
            </a:extLst>
          </p:cNvPr>
          <p:cNvSpPr/>
          <p:nvPr/>
        </p:nvSpPr>
        <p:spPr>
          <a:xfrm>
            <a:off x="0" y="6312877"/>
            <a:ext cx="12192000" cy="545123"/>
          </a:xfrm>
          <a:prstGeom prst="rect">
            <a:avLst/>
          </a:prstGeom>
          <a:solidFill>
            <a:srgbClr val="535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/>
        </p:nvSpPr>
        <p:spPr>
          <a:xfrm>
            <a:off x="445691" y="6418357"/>
            <a:ext cx="6447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en-US" sz="180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Szkolenie informacyjne/Induction Training</a:t>
            </a:r>
          </a:p>
        </p:txBody>
      </p:sp>
    </p:spTree>
    <p:extLst>
      <p:ext uri="{BB962C8B-B14F-4D97-AF65-F5344CB8AC3E}">
        <p14:creationId xmlns:p14="http://schemas.microsoft.com/office/powerpoint/2010/main" val="375087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F2ACC88-E51F-415F-848A-173E98E1F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FCDC65-8F0A-4A35-847D-64B86ECEB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25308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7.emf"/><Relationship Id="rId7" Type="http://schemas.openxmlformats.org/officeDocument/2006/relationships/image" Target="../media/image81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8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50.png"/><Relationship Id="rId4" Type="http://schemas.openxmlformats.org/officeDocument/2006/relationships/image" Target="../media/image9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11" Type="http://schemas.openxmlformats.org/officeDocument/2006/relationships/image" Target="../media/image119.jpe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image" Target="../media/image133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png"/><Relationship Id="rId5" Type="http://schemas.openxmlformats.org/officeDocument/2006/relationships/image" Target="../media/image144.jpeg"/><Relationship Id="rId4" Type="http://schemas.openxmlformats.org/officeDocument/2006/relationships/image" Target="../media/image143.png"/><Relationship Id="rId9" Type="http://schemas.openxmlformats.org/officeDocument/2006/relationships/image" Target="../media/image148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4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hyperlink" Target="https://www.google.pl/url?sa=i&amp;rct=j&amp;q=&amp;esrc=s&amp;source=images&amp;cd=&amp;ved=2ahUKEwiT0Nzmiq_iAhVoposKHQ1oBQAQjRx6BAgBEAU&amp;url=https://www.patakontakt.pl/pl/p/PIERWSZA-POMOC-APTECZKA-KRZYZ/811&amp;psig=AOvVaw3bNvGQSDLaDY3UBla9KYdh&amp;ust=155861266878126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32228B3F-1C8B-4483-B287-56B98912E142}"/>
              </a:ext>
            </a:extLst>
          </p:cNvPr>
          <p:cNvSpPr txBox="1"/>
          <p:nvPr/>
        </p:nvSpPr>
        <p:spPr>
          <a:xfrm>
            <a:off x="414168" y="6061428"/>
            <a:ext cx="11150600" cy="692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400" b="1" dirty="0">
                <a:solidFill>
                  <a:schemeClr val="bg1"/>
                </a:solidFill>
              </a:rPr>
              <a:t>Uwaga</a:t>
            </a:r>
            <a:r>
              <a:rPr lang="pl-PL" sz="1400" dirty="0">
                <a:solidFill>
                  <a:schemeClr val="bg1"/>
                </a:solidFill>
              </a:rPr>
              <a:t>: Niniejsze szkolenie informacyjne BHP nie zastępuje instruktażu stanowiskowego, które powinien przeprowadzić bezpośredni przełożony pracownika (posiadający szkolenie BHP dla osób kierujących pracownikami) na budowie .</a:t>
            </a:r>
          </a:p>
          <a:p>
            <a:pPr>
              <a:defRPr/>
            </a:pPr>
            <a:r>
              <a:rPr lang="pl-PL" sz="1100" dirty="0">
                <a:solidFill>
                  <a:schemeClr val="bg1"/>
                </a:solidFill>
              </a:rPr>
              <a:t>Podstawa prawna: </a:t>
            </a:r>
            <a:r>
              <a:rPr lang="pl-PL" sz="1050" dirty="0">
                <a:solidFill>
                  <a:schemeClr val="bg1"/>
                </a:solidFill>
                <a:latin typeface="Helvetica Neue"/>
              </a:rPr>
              <a:t>Rozporządzenie Ministra Gospodarki i Pracy z dnia 27 lipca 2004 roku w sprawie szkolenia w dziedzinie bezpieczeństwa i higieny pracy</a:t>
            </a:r>
            <a:endParaRPr lang="pl-PL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ytuł 4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AKTUALNE ZAGROŻENIA I SPOSOBY OCHRONY</a:t>
            </a:r>
          </a:p>
        </p:txBody>
      </p:sp>
      <p:grpSp>
        <p:nvGrpSpPr>
          <p:cNvPr id="48" name="Grupa 47"/>
          <p:cNvGrpSpPr/>
          <p:nvPr/>
        </p:nvGrpSpPr>
        <p:grpSpPr>
          <a:xfrm>
            <a:off x="620606" y="1942455"/>
            <a:ext cx="10950789" cy="2914444"/>
            <a:chOff x="334391" y="1942455"/>
            <a:chExt cx="10950789" cy="2914444"/>
          </a:xfrm>
        </p:grpSpPr>
        <p:pic>
          <p:nvPicPr>
            <p:cNvPr id="49" name="Obraz 38">
              <a:extLst>
                <a:ext uri="{FF2B5EF4-FFF2-40B4-BE49-F238E27FC236}">
                  <a16:creationId xmlns:a16="http://schemas.microsoft.com/office/drawing/2014/main" id="{4BDA71A4-010F-4C36-864E-BCCC57087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2651" y="3695335"/>
              <a:ext cx="1382126" cy="1152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Obraz 35">
              <a:extLst>
                <a:ext uri="{FF2B5EF4-FFF2-40B4-BE49-F238E27FC236}">
                  <a16:creationId xmlns:a16="http://schemas.microsoft.com/office/drawing/2014/main" id="{4A1E9392-572E-4298-9D33-4DAB55D33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6856" y="3560191"/>
              <a:ext cx="1343815" cy="1296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Obraz 45">
              <a:extLst>
                <a:ext uri="{FF2B5EF4-FFF2-40B4-BE49-F238E27FC236}">
                  <a16:creationId xmlns:a16="http://schemas.microsoft.com/office/drawing/2014/main" id="{3E7BABC1-29BC-441B-9D97-B70E0BED2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859" y="3649214"/>
              <a:ext cx="1274826" cy="1161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Obraz 39">
              <a:extLst>
                <a:ext uri="{FF2B5EF4-FFF2-40B4-BE49-F238E27FC236}">
                  <a16:creationId xmlns:a16="http://schemas.microsoft.com/office/drawing/2014/main" id="{CDD5102C-23CA-44D6-8CD0-37280C621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7290" y="1968226"/>
              <a:ext cx="1417890" cy="1263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Obraz 44">
              <a:extLst>
                <a:ext uri="{FF2B5EF4-FFF2-40B4-BE49-F238E27FC236}">
                  <a16:creationId xmlns:a16="http://schemas.microsoft.com/office/drawing/2014/main" id="{37B0380C-708C-43C3-AB31-10A4FDED2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91" y="2071433"/>
              <a:ext cx="1450179" cy="1160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Obraz 41">
              <a:extLst>
                <a:ext uri="{FF2B5EF4-FFF2-40B4-BE49-F238E27FC236}">
                  <a16:creationId xmlns:a16="http://schemas.microsoft.com/office/drawing/2014/main" id="{901140AD-99ED-4CD3-894C-3D7039013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5477" y="2072162"/>
              <a:ext cx="1334299" cy="112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Obraz 40">
              <a:extLst>
                <a:ext uri="{FF2B5EF4-FFF2-40B4-BE49-F238E27FC236}">
                  <a16:creationId xmlns:a16="http://schemas.microsoft.com/office/drawing/2014/main" id="{79F9B877-58BA-482B-8330-0E1B66653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683" y="2023807"/>
              <a:ext cx="1340454" cy="1249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Obraz 55">
              <a:extLst>
                <a:ext uri="{FF2B5EF4-FFF2-40B4-BE49-F238E27FC236}">
                  <a16:creationId xmlns:a16="http://schemas.microsoft.com/office/drawing/2014/main" id="{1E6AB591-9801-41B8-BA3A-BEB4A3B37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6206" y="3695608"/>
              <a:ext cx="1189498" cy="1113458"/>
            </a:xfrm>
            <a:prstGeom prst="rect">
              <a:avLst/>
            </a:prstGeom>
          </p:spPr>
        </p:pic>
        <p:pic>
          <p:nvPicPr>
            <p:cNvPr id="57" name="Obraz 9">
              <a:extLst>
                <a:ext uri="{FF2B5EF4-FFF2-40B4-BE49-F238E27FC236}">
                  <a16:creationId xmlns:a16="http://schemas.microsoft.com/office/drawing/2014/main" id="{A4306117-0A93-4AAB-AA9D-1E5CF080B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2044" y="2050492"/>
              <a:ext cx="1398397" cy="1175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Obraz 47">
              <a:extLst>
                <a:ext uri="{FF2B5EF4-FFF2-40B4-BE49-F238E27FC236}">
                  <a16:creationId xmlns:a16="http://schemas.microsoft.com/office/drawing/2014/main" id="{9D4C4A6E-7E4D-4C97-935E-E83D1838E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4956" y="1942455"/>
              <a:ext cx="1336241" cy="1354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Obraz 43">
              <a:extLst>
                <a:ext uri="{FF2B5EF4-FFF2-40B4-BE49-F238E27FC236}">
                  <a16:creationId xmlns:a16="http://schemas.microsoft.com/office/drawing/2014/main" id="{8AAC37E1-40CB-4B22-812F-336941D7E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3298" y="3602123"/>
              <a:ext cx="1361643" cy="1210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5299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6700" y="306525"/>
            <a:ext cx="11658599" cy="736964"/>
          </a:xfrm>
        </p:spPr>
        <p:txBody>
          <a:bodyPr>
            <a:noAutofit/>
          </a:bodyPr>
          <a:lstStyle/>
          <a:p>
            <a:r>
              <a:rPr lang="pl-PL" altLang="en-US" dirty="0"/>
              <a:t>ZROZUMIENIE HIERARCHII DOBORU ŚRODKÓW OCHRONY</a:t>
            </a:r>
            <a:r>
              <a:rPr lang="en-US" altLang="en-US" dirty="0"/>
              <a:t> </a:t>
            </a:r>
            <a:r>
              <a:rPr lang="pl-PL" altLang="en-US" dirty="0"/>
              <a:t>(WŁAŚCIWA OCENA RYZYKA I PLANOWANIE) </a:t>
            </a:r>
            <a:br>
              <a:rPr lang="pl-PL" altLang="en-US" dirty="0"/>
            </a:br>
            <a:r>
              <a:rPr lang="pl-PL" altLang="en-US" dirty="0"/>
              <a:t>								</a:t>
            </a:r>
            <a:r>
              <a:rPr lang="pl-PL" altLang="en-US" sz="1800" b="1" dirty="0">
                <a:solidFill>
                  <a:srgbClr val="00B050"/>
                </a:solidFill>
              </a:rPr>
              <a:t>1 (pierwszy wybór)  </a:t>
            </a:r>
            <a:r>
              <a:rPr lang="pl-PL" altLang="en-US" sz="1800" b="1" dirty="0">
                <a:solidFill>
                  <a:srgbClr val="FF0000"/>
                </a:solidFill>
              </a:rPr>
              <a:t>5 (ostateczność)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5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754120"/>
            <a:ext cx="115421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pl-PL" altLang="en-US" sz="1600" dirty="0">
                <a:ea typeface="+mj-ea"/>
                <a:cs typeface="Arial" pitchFamily="34" charset="0"/>
              </a:rPr>
              <a:t>Dobierając środki ochrony oprócz pracowników pamiętaj też o zagrożeniu związanym ze spadającym sprzętem i materiałami!</a:t>
            </a:r>
            <a:endParaRPr lang="en-GB" altLang="en-US" sz="16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54" name="Grupa 53"/>
          <p:cNvGrpSpPr/>
          <p:nvPr/>
        </p:nvGrpSpPr>
        <p:grpSpPr>
          <a:xfrm>
            <a:off x="1446205" y="2493974"/>
            <a:ext cx="1682046" cy="1023866"/>
            <a:chOff x="1296651" y="2119324"/>
            <a:chExt cx="1921982" cy="1169916"/>
          </a:xfrm>
        </p:grpSpPr>
        <p:cxnSp>
          <p:nvCxnSpPr>
            <p:cNvPr id="32" name="Łącznik prosty 31"/>
            <p:cNvCxnSpPr/>
            <p:nvPr/>
          </p:nvCxnSpPr>
          <p:spPr>
            <a:xfrm flipV="1">
              <a:off x="2887167" y="2729620"/>
              <a:ext cx="331466" cy="2159"/>
            </a:xfrm>
            <a:prstGeom prst="line">
              <a:avLst/>
            </a:prstGeom>
            <a:ln w="57150">
              <a:solidFill>
                <a:srgbClr val="535459"/>
              </a:solidFill>
              <a:prstDash val="solid"/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upa 52"/>
            <p:cNvGrpSpPr/>
            <p:nvPr/>
          </p:nvGrpSpPr>
          <p:grpSpPr>
            <a:xfrm>
              <a:off x="1296651" y="2119324"/>
              <a:ext cx="1616519" cy="1169916"/>
              <a:chOff x="1296651" y="2119324"/>
              <a:chExt cx="1616519" cy="1169916"/>
            </a:xfrm>
          </p:grpSpPr>
          <p:grpSp>
            <p:nvGrpSpPr>
              <p:cNvPr id="48" name="Grupa 47"/>
              <p:cNvGrpSpPr/>
              <p:nvPr/>
            </p:nvGrpSpPr>
            <p:grpSpPr>
              <a:xfrm>
                <a:off x="1740266" y="2119324"/>
                <a:ext cx="1172904" cy="1169916"/>
                <a:chOff x="1740266" y="2119324"/>
                <a:chExt cx="1172904" cy="1169916"/>
              </a:xfrm>
            </p:grpSpPr>
            <p:sp>
              <p:nvSpPr>
                <p:cNvPr id="20" name="Dowolny kształt 19"/>
                <p:cNvSpPr/>
                <p:nvPr/>
              </p:nvSpPr>
              <p:spPr>
                <a:xfrm>
                  <a:off x="1740266" y="2119324"/>
                  <a:ext cx="1001135" cy="586451"/>
                </a:xfrm>
                <a:custGeom>
                  <a:avLst/>
                  <a:gdLst>
                    <a:gd name="connsiteX0" fmla="*/ 0 w 1103360"/>
                    <a:gd name="connsiteY0" fmla="*/ 551680 h 1103360"/>
                    <a:gd name="connsiteX1" fmla="*/ 161584 w 1103360"/>
                    <a:gd name="connsiteY1" fmla="*/ 161583 h 1103360"/>
                    <a:gd name="connsiteX2" fmla="*/ 551681 w 1103360"/>
                    <a:gd name="connsiteY2" fmla="*/ 0 h 1103360"/>
                    <a:gd name="connsiteX3" fmla="*/ 941778 w 1103360"/>
                    <a:gd name="connsiteY3" fmla="*/ 161584 h 1103360"/>
                    <a:gd name="connsiteX4" fmla="*/ 1103361 w 1103360"/>
                    <a:gd name="connsiteY4" fmla="*/ 551681 h 1103360"/>
                    <a:gd name="connsiteX5" fmla="*/ 941778 w 1103360"/>
                    <a:gd name="connsiteY5" fmla="*/ 941778 h 1103360"/>
                    <a:gd name="connsiteX6" fmla="*/ 551681 w 1103360"/>
                    <a:gd name="connsiteY6" fmla="*/ 1103361 h 1103360"/>
                    <a:gd name="connsiteX7" fmla="*/ 161584 w 1103360"/>
                    <a:gd name="connsiteY7" fmla="*/ 941777 h 1103360"/>
                    <a:gd name="connsiteX8" fmla="*/ 1 w 1103360"/>
                    <a:gd name="connsiteY8" fmla="*/ 551680 h 1103360"/>
                    <a:gd name="connsiteX9" fmla="*/ 0 w 1103360"/>
                    <a:gd name="connsiteY9" fmla="*/ 551680 h 1103360"/>
                    <a:gd name="connsiteX0" fmla="*/ 0 w 1103361"/>
                    <a:gd name="connsiteY0" fmla="*/ 551680 h 1168377"/>
                    <a:gd name="connsiteX1" fmla="*/ 161584 w 1103361"/>
                    <a:gd name="connsiteY1" fmla="*/ 161583 h 1168377"/>
                    <a:gd name="connsiteX2" fmla="*/ 551681 w 1103361"/>
                    <a:gd name="connsiteY2" fmla="*/ 0 h 1168377"/>
                    <a:gd name="connsiteX3" fmla="*/ 941778 w 1103361"/>
                    <a:gd name="connsiteY3" fmla="*/ 161584 h 1168377"/>
                    <a:gd name="connsiteX4" fmla="*/ 1103361 w 1103361"/>
                    <a:gd name="connsiteY4" fmla="*/ 551681 h 1168377"/>
                    <a:gd name="connsiteX5" fmla="*/ 941778 w 1103361"/>
                    <a:gd name="connsiteY5" fmla="*/ 941778 h 1168377"/>
                    <a:gd name="connsiteX6" fmla="*/ 551681 w 1103361"/>
                    <a:gd name="connsiteY6" fmla="*/ 1103361 h 1168377"/>
                    <a:gd name="connsiteX7" fmla="*/ 1 w 1103361"/>
                    <a:gd name="connsiteY7" fmla="*/ 551680 h 1168377"/>
                    <a:gd name="connsiteX8" fmla="*/ 0 w 1103361"/>
                    <a:gd name="connsiteY8" fmla="*/ 551680 h 1168377"/>
                    <a:gd name="connsiteX0" fmla="*/ 1 w 1103361"/>
                    <a:gd name="connsiteY0" fmla="*/ 551680 h 1194801"/>
                    <a:gd name="connsiteX1" fmla="*/ 0 w 1103361"/>
                    <a:gd name="connsiteY1" fmla="*/ 551680 h 1194801"/>
                    <a:gd name="connsiteX2" fmla="*/ 161584 w 1103361"/>
                    <a:gd name="connsiteY2" fmla="*/ 161583 h 1194801"/>
                    <a:gd name="connsiteX3" fmla="*/ 551681 w 1103361"/>
                    <a:gd name="connsiteY3" fmla="*/ 0 h 1194801"/>
                    <a:gd name="connsiteX4" fmla="*/ 941778 w 1103361"/>
                    <a:gd name="connsiteY4" fmla="*/ 161584 h 1194801"/>
                    <a:gd name="connsiteX5" fmla="*/ 1103361 w 1103361"/>
                    <a:gd name="connsiteY5" fmla="*/ 551681 h 1194801"/>
                    <a:gd name="connsiteX6" fmla="*/ 941778 w 1103361"/>
                    <a:gd name="connsiteY6" fmla="*/ 941778 h 1194801"/>
                    <a:gd name="connsiteX7" fmla="*/ 643121 w 1103361"/>
                    <a:gd name="connsiteY7" fmla="*/ 1194801 h 1194801"/>
                    <a:gd name="connsiteX0" fmla="*/ 1 w 1103361"/>
                    <a:gd name="connsiteY0" fmla="*/ 551680 h 941778"/>
                    <a:gd name="connsiteX1" fmla="*/ 0 w 1103361"/>
                    <a:gd name="connsiteY1" fmla="*/ 551680 h 941778"/>
                    <a:gd name="connsiteX2" fmla="*/ 161584 w 1103361"/>
                    <a:gd name="connsiteY2" fmla="*/ 161583 h 941778"/>
                    <a:gd name="connsiteX3" fmla="*/ 551681 w 1103361"/>
                    <a:gd name="connsiteY3" fmla="*/ 0 h 941778"/>
                    <a:gd name="connsiteX4" fmla="*/ 941778 w 1103361"/>
                    <a:gd name="connsiteY4" fmla="*/ 161584 h 941778"/>
                    <a:gd name="connsiteX5" fmla="*/ 1103361 w 1103361"/>
                    <a:gd name="connsiteY5" fmla="*/ 551681 h 941778"/>
                    <a:gd name="connsiteX6" fmla="*/ 941778 w 1103361"/>
                    <a:gd name="connsiteY6" fmla="*/ 941778 h 941778"/>
                    <a:gd name="connsiteX0" fmla="*/ 1 w 1103361"/>
                    <a:gd name="connsiteY0" fmla="*/ 551680 h 551681"/>
                    <a:gd name="connsiteX1" fmla="*/ 0 w 1103361"/>
                    <a:gd name="connsiteY1" fmla="*/ 551680 h 551681"/>
                    <a:gd name="connsiteX2" fmla="*/ 161584 w 1103361"/>
                    <a:gd name="connsiteY2" fmla="*/ 161583 h 551681"/>
                    <a:gd name="connsiteX3" fmla="*/ 551681 w 1103361"/>
                    <a:gd name="connsiteY3" fmla="*/ 0 h 551681"/>
                    <a:gd name="connsiteX4" fmla="*/ 941778 w 1103361"/>
                    <a:gd name="connsiteY4" fmla="*/ 161584 h 551681"/>
                    <a:gd name="connsiteX5" fmla="*/ 1103361 w 1103361"/>
                    <a:gd name="connsiteY5" fmla="*/ 551681 h 551681"/>
                    <a:gd name="connsiteX0" fmla="*/ 1 w 941778"/>
                    <a:gd name="connsiteY0" fmla="*/ 551680 h 551680"/>
                    <a:gd name="connsiteX1" fmla="*/ 0 w 941778"/>
                    <a:gd name="connsiteY1" fmla="*/ 551680 h 551680"/>
                    <a:gd name="connsiteX2" fmla="*/ 161584 w 941778"/>
                    <a:gd name="connsiteY2" fmla="*/ 161583 h 551680"/>
                    <a:gd name="connsiteX3" fmla="*/ 551681 w 941778"/>
                    <a:gd name="connsiteY3" fmla="*/ 0 h 551680"/>
                    <a:gd name="connsiteX4" fmla="*/ 941778 w 941778"/>
                    <a:gd name="connsiteY4" fmla="*/ 161584 h 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778" h="551680">
                      <a:moveTo>
                        <a:pt x="1" y="551680"/>
                      </a:moveTo>
                      <a:lnTo>
                        <a:pt x="0" y="551680"/>
                      </a:lnTo>
                      <a:cubicBezTo>
                        <a:pt x="0" y="405365"/>
                        <a:pt x="58124" y="265043"/>
                        <a:pt x="161584" y="161583"/>
                      </a:cubicBezTo>
                      <a:cubicBezTo>
                        <a:pt x="265044" y="58123"/>
                        <a:pt x="405366" y="0"/>
                        <a:pt x="551681" y="0"/>
                      </a:cubicBezTo>
                      <a:cubicBezTo>
                        <a:pt x="697996" y="0"/>
                        <a:pt x="838318" y="58124"/>
                        <a:pt x="941778" y="161584"/>
                      </a:cubicBezTo>
                    </a:path>
                  </a:pathLst>
                </a:custGeom>
                <a:noFill/>
                <a:ln w="57150">
                  <a:solidFill>
                    <a:srgbClr val="535459"/>
                  </a:solidFill>
                </a:ln>
                <a:effectLst/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3200" b="1" dirty="0">
                    <a:ln w="10160">
                      <a:noFill/>
                      <a:prstDash val="solid"/>
                    </a:ln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5" name="Dowolny kształt 24"/>
                <p:cNvSpPr/>
                <p:nvPr/>
              </p:nvSpPr>
              <p:spPr>
                <a:xfrm rot="10800000">
                  <a:off x="1912035" y="2702789"/>
                  <a:ext cx="1001135" cy="586451"/>
                </a:xfrm>
                <a:custGeom>
                  <a:avLst/>
                  <a:gdLst>
                    <a:gd name="connsiteX0" fmla="*/ 0 w 1103360"/>
                    <a:gd name="connsiteY0" fmla="*/ 551680 h 1103360"/>
                    <a:gd name="connsiteX1" fmla="*/ 161584 w 1103360"/>
                    <a:gd name="connsiteY1" fmla="*/ 161583 h 1103360"/>
                    <a:gd name="connsiteX2" fmla="*/ 551681 w 1103360"/>
                    <a:gd name="connsiteY2" fmla="*/ 0 h 1103360"/>
                    <a:gd name="connsiteX3" fmla="*/ 941778 w 1103360"/>
                    <a:gd name="connsiteY3" fmla="*/ 161584 h 1103360"/>
                    <a:gd name="connsiteX4" fmla="*/ 1103361 w 1103360"/>
                    <a:gd name="connsiteY4" fmla="*/ 551681 h 1103360"/>
                    <a:gd name="connsiteX5" fmla="*/ 941778 w 1103360"/>
                    <a:gd name="connsiteY5" fmla="*/ 941778 h 1103360"/>
                    <a:gd name="connsiteX6" fmla="*/ 551681 w 1103360"/>
                    <a:gd name="connsiteY6" fmla="*/ 1103361 h 1103360"/>
                    <a:gd name="connsiteX7" fmla="*/ 161584 w 1103360"/>
                    <a:gd name="connsiteY7" fmla="*/ 941777 h 1103360"/>
                    <a:gd name="connsiteX8" fmla="*/ 1 w 1103360"/>
                    <a:gd name="connsiteY8" fmla="*/ 551680 h 1103360"/>
                    <a:gd name="connsiteX9" fmla="*/ 0 w 1103360"/>
                    <a:gd name="connsiteY9" fmla="*/ 551680 h 1103360"/>
                    <a:gd name="connsiteX0" fmla="*/ 0 w 1103361"/>
                    <a:gd name="connsiteY0" fmla="*/ 551680 h 1168377"/>
                    <a:gd name="connsiteX1" fmla="*/ 161584 w 1103361"/>
                    <a:gd name="connsiteY1" fmla="*/ 161583 h 1168377"/>
                    <a:gd name="connsiteX2" fmla="*/ 551681 w 1103361"/>
                    <a:gd name="connsiteY2" fmla="*/ 0 h 1168377"/>
                    <a:gd name="connsiteX3" fmla="*/ 941778 w 1103361"/>
                    <a:gd name="connsiteY3" fmla="*/ 161584 h 1168377"/>
                    <a:gd name="connsiteX4" fmla="*/ 1103361 w 1103361"/>
                    <a:gd name="connsiteY4" fmla="*/ 551681 h 1168377"/>
                    <a:gd name="connsiteX5" fmla="*/ 941778 w 1103361"/>
                    <a:gd name="connsiteY5" fmla="*/ 941778 h 1168377"/>
                    <a:gd name="connsiteX6" fmla="*/ 551681 w 1103361"/>
                    <a:gd name="connsiteY6" fmla="*/ 1103361 h 1168377"/>
                    <a:gd name="connsiteX7" fmla="*/ 1 w 1103361"/>
                    <a:gd name="connsiteY7" fmla="*/ 551680 h 1168377"/>
                    <a:gd name="connsiteX8" fmla="*/ 0 w 1103361"/>
                    <a:gd name="connsiteY8" fmla="*/ 551680 h 1168377"/>
                    <a:gd name="connsiteX0" fmla="*/ 1 w 1103361"/>
                    <a:gd name="connsiteY0" fmla="*/ 551680 h 1194801"/>
                    <a:gd name="connsiteX1" fmla="*/ 0 w 1103361"/>
                    <a:gd name="connsiteY1" fmla="*/ 551680 h 1194801"/>
                    <a:gd name="connsiteX2" fmla="*/ 161584 w 1103361"/>
                    <a:gd name="connsiteY2" fmla="*/ 161583 h 1194801"/>
                    <a:gd name="connsiteX3" fmla="*/ 551681 w 1103361"/>
                    <a:gd name="connsiteY3" fmla="*/ 0 h 1194801"/>
                    <a:gd name="connsiteX4" fmla="*/ 941778 w 1103361"/>
                    <a:gd name="connsiteY4" fmla="*/ 161584 h 1194801"/>
                    <a:gd name="connsiteX5" fmla="*/ 1103361 w 1103361"/>
                    <a:gd name="connsiteY5" fmla="*/ 551681 h 1194801"/>
                    <a:gd name="connsiteX6" fmla="*/ 941778 w 1103361"/>
                    <a:gd name="connsiteY6" fmla="*/ 941778 h 1194801"/>
                    <a:gd name="connsiteX7" fmla="*/ 643121 w 1103361"/>
                    <a:gd name="connsiteY7" fmla="*/ 1194801 h 1194801"/>
                    <a:gd name="connsiteX0" fmla="*/ 1 w 1103361"/>
                    <a:gd name="connsiteY0" fmla="*/ 551680 h 941778"/>
                    <a:gd name="connsiteX1" fmla="*/ 0 w 1103361"/>
                    <a:gd name="connsiteY1" fmla="*/ 551680 h 941778"/>
                    <a:gd name="connsiteX2" fmla="*/ 161584 w 1103361"/>
                    <a:gd name="connsiteY2" fmla="*/ 161583 h 941778"/>
                    <a:gd name="connsiteX3" fmla="*/ 551681 w 1103361"/>
                    <a:gd name="connsiteY3" fmla="*/ 0 h 941778"/>
                    <a:gd name="connsiteX4" fmla="*/ 941778 w 1103361"/>
                    <a:gd name="connsiteY4" fmla="*/ 161584 h 941778"/>
                    <a:gd name="connsiteX5" fmla="*/ 1103361 w 1103361"/>
                    <a:gd name="connsiteY5" fmla="*/ 551681 h 941778"/>
                    <a:gd name="connsiteX6" fmla="*/ 941778 w 1103361"/>
                    <a:gd name="connsiteY6" fmla="*/ 941778 h 941778"/>
                    <a:gd name="connsiteX0" fmla="*/ 1 w 1103361"/>
                    <a:gd name="connsiteY0" fmla="*/ 551680 h 551681"/>
                    <a:gd name="connsiteX1" fmla="*/ 0 w 1103361"/>
                    <a:gd name="connsiteY1" fmla="*/ 551680 h 551681"/>
                    <a:gd name="connsiteX2" fmla="*/ 161584 w 1103361"/>
                    <a:gd name="connsiteY2" fmla="*/ 161583 h 551681"/>
                    <a:gd name="connsiteX3" fmla="*/ 551681 w 1103361"/>
                    <a:gd name="connsiteY3" fmla="*/ 0 h 551681"/>
                    <a:gd name="connsiteX4" fmla="*/ 941778 w 1103361"/>
                    <a:gd name="connsiteY4" fmla="*/ 161584 h 551681"/>
                    <a:gd name="connsiteX5" fmla="*/ 1103361 w 1103361"/>
                    <a:gd name="connsiteY5" fmla="*/ 551681 h 551681"/>
                    <a:gd name="connsiteX0" fmla="*/ 1 w 941778"/>
                    <a:gd name="connsiteY0" fmla="*/ 551680 h 551680"/>
                    <a:gd name="connsiteX1" fmla="*/ 0 w 941778"/>
                    <a:gd name="connsiteY1" fmla="*/ 551680 h 551680"/>
                    <a:gd name="connsiteX2" fmla="*/ 161584 w 941778"/>
                    <a:gd name="connsiteY2" fmla="*/ 161583 h 551680"/>
                    <a:gd name="connsiteX3" fmla="*/ 551681 w 941778"/>
                    <a:gd name="connsiteY3" fmla="*/ 0 h 551680"/>
                    <a:gd name="connsiteX4" fmla="*/ 941778 w 941778"/>
                    <a:gd name="connsiteY4" fmla="*/ 161584 h 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778" h="551680">
                      <a:moveTo>
                        <a:pt x="1" y="551680"/>
                      </a:moveTo>
                      <a:lnTo>
                        <a:pt x="0" y="551680"/>
                      </a:lnTo>
                      <a:cubicBezTo>
                        <a:pt x="0" y="405365"/>
                        <a:pt x="58124" y="265043"/>
                        <a:pt x="161584" y="161583"/>
                      </a:cubicBezTo>
                      <a:cubicBezTo>
                        <a:pt x="265044" y="58123"/>
                        <a:pt x="405366" y="0"/>
                        <a:pt x="551681" y="0"/>
                      </a:cubicBezTo>
                      <a:cubicBezTo>
                        <a:pt x="697996" y="0"/>
                        <a:pt x="838318" y="58124"/>
                        <a:pt x="941778" y="161584"/>
                      </a:cubicBezTo>
                    </a:path>
                  </a:pathLst>
                </a:custGeom>
                <a:noFill/>
                <a:ln w="57150">
                  <a:solidFill>
                    <a:srgbClr val="535459"/>
                  </a:solidFill>
                </a:ln>
                <a:effectLst/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3200" b="1" dirty="0">
                    <a:ln w="10160">
                      <a:noFill/>
                      <a:prstDash val="solid"/>
                    </a:ln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" name="Elipsa 5"/>
                <p:cNvSpPr/>
                <p:nvPr/>
              </p:nvSpPr>
              <p:spPr>
                <a:xfrm>
                  <a:off x="1775779" y="2153341"/>
                  <a:ext cx="1103360" cy="1103360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l-PL" sz="3200" b="1" dirty="0">
                      <a:ln w="10160">
                        <a:noFill/>
                        <a:prstDash val="solid"/>
                      </a:ln>
                      <a:solidFill>
                        <a:srgbClr val="535459"/>
                      </a:solidFill>
                      <a:latin typeface="Arial" pitchFamily="34" charset="0"/>
                      <a:cs typeface="Arial" pitchFamily="34" charset="0"/>
                    </a:rPr>
                    <a:t>1</a:t>
                  </a:r>
                </a:p>
              </p:txBody>
            </p:sp>
          </p:grpSp>
          <p:cxnSp>
            <p:nvCxnSpPr>
              <p:cNvPr id="52" name="Łącznik prosty 51"/>
              <p:cNvCxnSpPr/>
              <p:nvPr/>
            </p:nvCxnSpPr>
            <p:spPr>
              <a:xfrm rot="10800000">
                <a:off x="1296651" y="2728604"/>
                <a:ext cx="475745" cy="2754"/>
              </a:xfrm>
              <a:prstGeom prst="line">
                <a:avLst/>
              </a:prstGeom>
              <a:ln w="57150">
                <a:solidFill>
                  <a:srgbClr val="535459"/>
                </a:solidFill>
                <a:prstDash val="solid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8" name="Grupa 57"/>
          <p:cNvGrpSpPr/>
          <p:nvPr/>
        </p:nvGrpSpPr>
        <p:grpSpPr>
          <a:xfrm>
            <a:off x="3346626" y="2493974"/>
            <a:ext cx="1588823" cy="1023866"/>
            <a:chOff x="3288256" y="2119324"/>
            <a:chExt cx="1815461" cy="1169916"/>
          </a:xfrm>
        </p:grpSpPr>
        <p:cxnSp>
          <p:nvCxnSpPr>
            <p:cNvPr id="43" name="Łącznik prosty 42"/>
            <p:cNvCxnSpPr/>
            <p:nvPr/>
          </p:nvCxnSpPr>
          <p:spPr>
            <a:xfrm>
              <a:off x="4749106" y="2729829"/>
              <a:ext cx="354611" cy="3323"/>
            </a:xfrm>
            <a:prstGeom prst="line">
              <a:avLst/>
            </a:prstGeom>
            <a:ln w="57150">
              <a:solidFill>
                <a:srgbClr val="A6A7A8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upa 56"/>
            <p:cNvGrpSpPr/>
            <p:nvPr/>
          </p:nvGrpSpPr>
          <p:grpSpPr>
            <a:xfrm>
              <a:off x="3288256" y="2119324"/>
              <a:ext cx="1484016" cy="1169916"/>
              <a:chOff x="3288256" y="2119324"/>
              <a:chExt cx="1484016" cy="1169916"/>
            </a:xfrm>
          </p:grpSpPr>
          <p:grpSp>
            <p:nvGrpSpPr>
              <p:cNvPr id="44" name="Grupa 43"/>
              <p:cNvGrpSpPr/>
              <p:nvPr/>
            </p:nvGrpSpPr>
            <p:grpSpPr>
              <a:xfrm>
                <a:off x="3599368" y="2119324"/>
                <a:ext cx="1172904" cy="1169916"/>
                <a:chOff x="3599368" y="2159049"/>
                <a:chExt cx="1172904" cy="1169916"/>
              </a:xfrm>
            </p:grpSpPr>
            <p:sp>
              <p:nvSpPr>
                <p:cNvPr id="8" name="Elipsa 7"/>
                <p:cNvSpPr/>
                <p:nvPr/>
              </p:nvSpPr>
              <p:spPr>
                <a:xfrm>
                  <a:off x="3641093" y="2191521"/>
                  <a:ext cx="1103360" cy="110336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l-PL" sz="3200" b="1" dirty="0">
                      <a:ln w="10160">
                        <a:noFill/>
                        <a:prstDash val="solid"/>
                      </a:ln>
                      <a:solidFill>
                        <a:srgbClr val="A6A7A8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</a:p>
              </p:txBody>
            </p:sp>
            <p:sp>
              <p:nvSpPr>
                <p:cNvPr id="37" name="Dowolny kształt 36"/>
                <p:cNvSpPr/>
                <p:nvPr/>
              </p:nvSpPr>
              <p:spPr>
                <a:xfrm>
                  <a:off x="3599368" y="2159049"/>
                  <a:ext cx="1001135" cy="586451"/>
                </a:xfrm>
                <a:custGeom>
                  <a:avLst/>
                  <a:gdLst>
                    <a:gd name="connsiteX0" fmla="*/ 0 w 1103360"/>
                    <a:gd name="connsiteY0" fmla="*/ 551680 h 1103360"/>
                    <a:gd name="connsiteX1" fmla="*/ 161584 w 1103360"/>
                    <a:gd name="connsiteY1" fmla="*/ 161583 h 1103360"/>
                    <a:gd name="connsiteX2" fmla="*/ 551681 w 1103360"/>
                    <a:gd name="connsiteY2" fmla="*/ 0 h 1103360"/>
                    <a:gd name="connsiteX3" fmla="*/ 941778 w 1103360"/>
                    <a:gd name="connsiteY3" fmla="*/ 161584 h 1103360"/>
                    <a:gd name="connsiteX4" fmla="*/ 1103361 w 1103360"/>
                    <a:gd name="connsiteY4" fmla="*/ 551681 h 1103360"/>
                    <a:gd name="connsiteX5" fmla="*/ 941778 w 1103360"/>
                    <a:gd name="connsiteY5" fmla="*/ 941778 h 1103360"/>
                    <a:gd name="connsiteX6" fmla="*/ 551681 w 1103360"/>
                    <a:gd name="connsiteY6" fmla="*/ 1103361 h 1103360"/>
                    <a:gd name="connsiteX7" fmla="*/ 161584 w 1103360"/>
                    <a:gd name="connsiteY7" fmla="*/ 941777 h 1103360"/>
                    <a:gd name="connsiteX8" fmla="*/ 1 w 1103360"/>
                    <a:gd name="connsiteY8" fmla="*/ 551680 h 1103360"/>
                    <a:gd name="connsiteX9" fmla="*/ 0 w 1103360"/>
                    <a:gd name="connsiteY9" fmla="*/ 551680 h 1103360"/>
                    <a:gd name="connsiteX0" fmla="*/ 0 w 1103361"/>
                    <a:gd name="connsiteY0" fmla="*/ 551680 h 1168377"/>
                    <a:gd name="connsiteX1" fmla="*/ 161584 w 1103361"/>
                    <a:gd name="connsiteY1" fmla="*/ 161583 h 1168377"/>
                    <a:gd name="connsiteX2" fmla="*/ 551681 w 1103361"/>
                    <a:gd name="connsiteY2" fmla="*/ 0 h 1168377"/>
                    <a:gd name="connsiteX3" fmla="*/ 941778 w 1103361"/>
                    <a:gd name="connsiteY3" fmla="*/ 161584 h 1168377"/>
                    <a:gd name="connsiteX4" fmla="*/ 1103361 w 1103361"/>
                    <a:gd name="connsiteY4" fmla="*/ 551681 h 1168377"/>
                    <a:gd name="connsiteX5" fmla="*/ 941778 w 1103361"/>
                    <a:gd name="connsiteY5" fmla="*/ 941778 h 1168377"/>
                    <a:gd name="connsiteX6" fmla="*/ 551681 w 1103361"/>
                    <a:gd name="connsiteY6" fmla="*/ 1103361 h 1168377"/>
                    <a:gd name="connsiteX7" fmla="*/ 1 w 1103361"/>
                    <a:gd name="connsiteY7" fmla="*/ 551680 h 1168377"/>
                    <a:gd name="connsiteX8" fmla="*/ 0 w 1103361"/>
                    <a:gd name="connsiteY8" fmla="*/ 551680 h 1168377"/>
                    <a:gd name="connsiteX0" fmla="*/ 1 w 1103361"/>
                    <a:gd name="connsiteY0" fmla="*/ 551680 h 1194801"/>
                    <a:gd name="connsiteX1" fmla="*/ 0 w 1103361"/>
                    <a:gd name="connsiteY1" fmla="*/ 551680 h 1194801"/>
                    <a:gd name="connsiteX2" fmla="*/ 161584 w 1103361"/>
                    <a:gd name="connsiteY2" fmla="*/ 161583 h 1194801"/>
                    <a:gd name="connsiteX3" fmla="*/ 551681 w 1103361"/>
                    <a:gd name="connsiteY3" fmla="*/ 0 h 1194801"/>
                    <a:gd name="connsiteX4" fmla="*/ 941778 w 1103361"/>
                    <a:gd name="connsiteY4" fmla="*/ 161584 h 1194801"/>
                    <a:gd name="connsiteX5" fmla="*/ 1103361 w 1103361"/>
                    <a:gd name="connsiteY5" fmla="*/ 551681 h 1194801"/>
                    <a:gd name="connsiteX6" fmla="*/ 941778 w 1103361"/>
                    <a:gd name="connsiteY6" fmla="*/ 941778 h 1194801"/>
                    <a:gd name="connsiteX7" fmla="*/ 643121 w 1103361"/>
                    <a:gd name="connsiteY7" fmla="*/ 1194801 h 1194801"/>
                    <a:gd name="connsiteX0" fmla="*/ 1 w 1103361"/>
                    <a:gd name="connsiteY0" fmla="*/ 551680 h 941778"/>
                    <a:gd name="connsiteX1" fmla="*/ 0 w 1103361"/>
                    <a:gd name="connsiteY1" fmla="*/ 551680 h 941778"/>
                    <a:gd name="connsiteX2" fmla="*/ 161584 w 1103361"/>
                    <a:gd name="connsiteY2" fmla="*/ 161583 h 941778"/>
                    <a:gd name="connsiteX3" fmla="*/ 551681 w 1103361"/>
                    <a:gd name="connsiteY3" fmla="*/ 0 h 941778"/>
                    <a:gd name="connsiteX4" fmla="*/ 941778 w 1103361"/>
                    <a:gd name="connsiteY4" fmla="*/ 161584 h 941778"/>
                    <a:gd name="connsiteX5" fmla="*/ 1103361 w 1103361"/>
                    <a:gd name="connsiteY5" fmla="*/ 551681 h 941778"/>
                    <a:gd name="connsiteX6" fmla="*/ 941778 w 1103361"/>
                    <a:gd name="connsiteY6" fmla="*/ 941778 h 941778"/>
                    <a:gd name="connsiteX0" fmla="*/ 1 w 1103361"/>
                    <a:gd name="connsiteY0" fmla="*/ 551680 h 551681"/>
                    <a:gd name="connsiteX1" fmla="*/ 0 w 1103361"/>
                    <a:gd name="connsiteY1" fmla="*/ 551680 h 551681"/>
                    <a:gd name="connsiteX2" fmla="*/ 161584 w 1103361"/>
                    <a:gd name="connsiteY2" fmla="*/ 161583 h 551681"/>
                    <a:gd name="connsiteX3" fmla="*/ 551681 w 1103361"/>
                    <a:gd name="connsiteY3" fmla="*/ 0 h 551681"/>
                    <a:gd name="connsiteX4" fmla="*/ 941778 w 1103361"/>
                    <a:gd name="connsiteY4" fmla="*/ 161584 h 551681"/>
                    <a:gd name="connsiteX5" fmla="*/ 1103361 w 1103361"/>
                    <a:gd name="connsiteY5" fmla="*/ 551681 h 551681"/>
                    <a:gd name="connsiteX0" fmla="*/ 1 w 941778"/>
                    <a:gd name="connsiteY0" fmla="*/ 551680 h 551680"/>
                    <a:gd name="connsiteX1" fmla="*/ 0 w 941778"/>
                    <a:gd name="connsiteY1" fmla="*/ 551680 h 551680"/>
                    <a:gd name="connsiteX2" fmla="*/ 161584 w 941778"/>
                    <a:gd name="connsiteY2" fmla="*/ 161583 h 551680"/>
                    <a:gd name="connsiteX3" fmla="*/ 551681 w 941778"/>
                    <a:gd name="connsiteY3" fmla="*/ 0 h 551680"/>
                    <a:gd name="connsiteX4" fmla="*/ 941778 w 941778"/>
                    <a:gd name="connsiteY4" fmla="*/ 161584 h 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778" h="551680">
                      <a:moveTo>
                        <a:pt x="1" y="551680"/>
                      </a:moveTo>
                      <a:lnTo>
                        <a:pt x="0" y="551680"/>
                      </a:lnTo>
                      <a:cubicBezTo>
                        <a:pt x="0" y="405365"/>
                        <a:pt x="58124" y="265043"/>
                        <a:pt x="161584" y="161583"/>
                      </a:cubicBezTo>
                      <a:cubicBezTo>
                        <a:pt x="265044" y="58123"/>
                        <a:pt x="405366" y="0"/>
                        <a:pt x="551681" y="0"/>
                      </a:cubicBezTo>
                      <a:cubicBezTo>
                        <a:pt x="697996" y="0"/>
                        <a:pt x="838318" y="58124"/>
                        <a:pt x="941778" y="161584"/>
                      </a:cubicBezTo>
                    </a:path>
                  </a:pathLst>
                </a:custGeom>
                <a:noFill/>
                <a:ln w="57150">
                  <a:solidFill>
                    <a:srgbClr val="A6A7A8"/>
                  </a:solidFill>
                </a:ln>
                <a:effectLst/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3200" b="1" dirty="0">
                    <a:ln w="10160">
                      <a:noFill/>
                      <a:prstDash val="solid"/>
                    </a:ln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8" name="Dowolny kształt 37"/>
                <p:cNvSpPr/>
                <p:nvPr/>
              </p:nvSpPr>
              <p:spPr>
                <a:xfrm rot="10800000">
                  <a:off x="3771137" y="2742514"/>
                  <a:ext cx="1001135" cy="586451"/>
                </a:xfrm>
                <a:custGeom>
                  <a:avLst/>
                  <a:gdLst>
                    <a:gd name="connsiteX0" fmla="*/ 0 w 1103360"/>
                    <a:gd name="connsiteY0" fmla="*/ 551680 h 1103360"/>
                    <a:gd name="connsiteX1" fmla="*/ 161584 w 1103360"/>
                    <a:gd name="connsiteY1" fmla="*/ 161583 h 1103360"/>
                    <a:gd name="connsiteX2" fmla="*/ 551681 w 1103360"/>
                    <a:gd name="connsiteY2" fmla="*/ 0 h 1103360"/>
                    <a:gd name="connsiteX3" fmla="*/ 941778 w 1103360"/>
                    <a:gd name="connsiteY3" fmla="*/ 161584 h 1103360"/>
                    <a:gd name="connsiteX4" fmla="*/ 1103361 w 1103360"/>
                    <a:gd name="connsiteY4" fmla="*/ 551681 h 1103360"/>
                    <a:gd name="connsiteX5" fmla="*/ 941778 w 1103360"/>
                    <a:gd name="connsiteY5" fmla="*/ 941778 h 1103360"/>
                    <a:gd name="connsiteX6" fmla="*/ 551681 w 1103360"/>
                    <a:gd name="connsiteY6" fmla="*/ 1103361 h 1103360"/>
                    <a:gd name="connsiteX7" fmla="*/ 161584 w 1103360"/>
                    <a:gd name="connsiteY7" fmla="*/ 941777 h 1103360"/>
                    <a:gd name="connsiteX8" fmla="*/ 1 w 1103360"/>
                    <a:gd name="connsiteY8" fmla="*/ 551680 h 1103360"/>
                    <a:gd name="connsiteX9" fmla="*/ 0 w 1103360"/>
                    <a:gd name="connsiteY9" fmla="*/ 551680 h 1103360"/>
                    <a:gd name="connsiteX0" fmla="*/ 0 w 1103361"/>
                    <a:gd name="connsiteY0" fmla="*/ 551680 h 1168377"/>
                    <a:gd name="connsiteX1" fmla="*/ 161584 w 1103361"/>
                    <a:gd name="connsiteY1" fmla="*/ 161583 h 1168377"/>
                    <a:gd name="connsiteX2" fmla="*/ 551681 w 1103361"/>
                    <a:gd name="connsiteY2" fmla="*/ 0 h 1168377"/>
                    <a:gd name="connsiteX3" fmla="*/ 941778 w 1103361"/>
                    <a:gd name="connsiteY3" fmla="*/ 161584 h 1168377"/>
                    <a:gd name="connsiteX4" fmla="*/ 1103361 w 1103361"/>
                    <a:gd name="connsiteY4" fmla="*/ 551681 h 1168377"/>
                    <a:gd name="connsiteX5" fmla="*/ 941778 w 1103361"/>
                    <a:gd name="connsiteY5" fmla="*/ 941778 h 1168377"/>
                    <a:gd name="connsiteX6" fmla="*/ 551681 w 1103361"/>
                    <a:gd name="connsiteY6" fmla="*/ 1103361 h 1168377"/>
                    <a:gd name="connsiteX7" fmla="*/ 1 w 1103361"/>
                    <a:gd name="connsiteY7" fmla="*/ 551680 h 1168377"/>
                    <a:gd name="connsiteX8" fmla="*/ 0 w 1103361"/>
                    <a:gd name="connsiteY8" fmla="*/ 551680 h 1168377"/>
                    <a:gd name="connsiteX0" fmla="*/ 1 w 1103361"/>
                    <a:gd name="connsiteY0" fmla="*/ 551680 h 1194801"/>
                    <a:gd name="connsiteX1" fmla="*/ 0 w 1103361"/>
                    <a:gd name="connsiteY1" fmla="*/ 551680 h 1194801"/>
                    <a:gd name="connsiteX2" fmla="*/ 161584 w 1103361"/>
                    <a:gd name="connsiteY2" fmla="*/ 161583 h 1194801"/>
                    <a:gd name="connsiteX3" fmla="*/ 551681 w 1103361"/>
                    <a:gd name="connsiteY3" fmla="*/ 0 h 1194801"/>
                    <a:gd name="connsiteX4" fmla="*/ 941778 w 1103361"/>
                    <a:gd name="connsiteY4" fmla="*/ 161584 h 1194801"/>
                    <a:gd name="connsiteX5" fmla="*/ 1103361 w 1103361"/>
                    <a:gd name="connsiteY5" fmla="*/ 551681 h 1194801"/>
                    <a:gd name="connsiteX6" fmla="*/ 941778 w 1103361"/>
                    <a:gd name="connsiteY6" fmla="*/ 941778 h 1194801"/>
                    <a:gd name="connsiteX7" fmla="*/ 643121 w 1103361"/>
                    <a:gd name="connsiteY7" fmla="*/ 1194801 h 1194801"/>
                    <a:gd name="connsiteX0" fmla="*/ 1 w 1103361"/>
                    <a:gd name="connsiteY0" fmla="*/ 551680 h 941778"/>
                    <a:gd name="connsiteX1" fmla="*/ 0 w 1103361"/>
                    <a:gd name="connsiteY1" fmla="*/ 551680 h 941778"/>
                    <a:gd name="connsiteX2" fmla="*/ 161584 w 1103361"/>
                    <a:gd name="connsiteY2" fmla="*/ 161583 h 941778"/>
                    <a:gd name="connsiteX3" fmla="*/ 551681 w 1103361"/>
                    <a:gd name="connsiteY3" fmla="*/ 0 h 941778"/>
                    <a:gd name="connsiteX4" fmla="*/ 941778 w 1103361"/>
                    <a:gd name="connsiteY4" fmla="*/ 161584 h 941778"/>
                    <a:gd name="connsiteX5" fmla="*/ 1103361 w 1103361"/>
                    <a:gd name="connsiteY5" fmla="*/ 551681 h 941778"/>
                    <a:gd name="connsiteX6" fmla="*/ 941778 w 1103361"/>
                    <a:gd name="connsiteY6" fmla="*/ 941778 h 941778"/>
                    <a:gd name="connsiteX0" fmla="*/ 1 w 1103361"/>
                    <a:gd name="connsiteY0" fmla="*/ 551680 h 551681"/>
                    <a:gd name="connsiteX1" fmla="*/ 0 w 1103361"/>
                    <a:gd name="connsiteY1" fmla="*/ 551680 h 551681"/>
                    <a:gd name="connsiteX2" fmla="*/ 161584 w 1103361"/>
                    <a:gd name="connsiteY2" fmla="*/ 161583 h 551681"/>
                    <a:gd name="connsiteX3" fmla="*/ 551681 w 1103361"/>
                    <a:gd name="connsiteY3" fmla="*/ 0 h 551681"/>
                    <a:gd name="connsiteX4" fmla="*/ 941778 w 1103361"/>
                    <a:gd name="connsiteY4" fmla="*/ 161584 h 551681"/>
                    <a:gd name="connsiteX5" fmla="*/ 1103361 w 1103361"/>
                    <a:gd name="connsiteY5" fmla="*/ 551681 h 551681"/>
                    <a:gd name="connsiteX0" fmla="*/ 1 w 941778"/>
                    <a:gd name="connsiteY0" fmla="*/ 551680 h 551680"/>
                    <a:gd name="connsiteX1" fmla="*/ 0 w 941778"/>
                    <a:gd name="connsiteY1" fmla="*/ 551680 h 551680"/>
                    <a:gd name="connsiteX2" fmla="*/ 161584 w 941778"/>
                    <a:gd name="connsiteY2" fmla="*/ 161583 h 551680"/>
                    <a:gd name="connsiteX3" fmla="*/ 551681 w 941778"/>
                    <a:gd name="connsiteY3" fmla="*/ 0 h 551680"/>
                    <a:gd name="connsiteX4" fmla="*/ 941778 w 941778"/>
                    <a:gd name="connsiteY4" fmla="*/ 161584 h 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778" h="551680">
                      <a:moveTo>
                        <a:pt x="1" y="551680"/>
                      </a:moveTo>
                      <a:lnTo>
                        <a:pt x="0" y="551680"/>
                      </a:lnTo>
                      <a:cubicBezTo>
                        <a:pt x="0" y="405365"/>
                        <a:pt x="58124" y="265043"/>
                        <a:pt x="161584" y="161583"/>
                      </a:cubicBezTo>
                      <a:cubicBezTo>
                        <a:pt x="265044" y="58123"/>
                        <a:pt x="405366" y="0"/>
                        <a:pt x="551681" y="0"/>
                      </a:cubicBezTo>
                      <a:cubicBezTo>
                        <a:pt x="697996" y="0"/>
                        <a:pt x="838318" y="58124"/>
                        <a:pt x="941778" y="161584"/>
                      </a:cubicBezTo>
                    </a:path>
                  </a:pathLst>
                </a:custGeom>
                <a:noFill/>
                <a:ln w="57150">
                  <a:solidFill>
                    <a:srgbClr val="A6A7A8"/>
                  </a:solidFill>
                </a:ln>
                <a:effectLst/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3200" b="1" dirty="0">
                    <a:ln w="10160">
                      <a:noFill/>
                      <a:prstDash val="solid"/>
                    </a:ln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55" name="Łącznik prosty 54"/>
              <p:cNvCxnSpPr/>
              <p:nvPr/>
            </p:nvCxnSpPr>
            <p:spPr>
              <a:xfrm rot="10800000">
                <a:off x="3288256" y="2724858"/>
                <a:ext cx="339818" cy="2963"/>
              </a:xfrm>
              <a:prstGeom prst="line">
                <a:avLst/>
              </a:prstGeom>
              <a:ln w="57150">
                <a:solidFill>
                  <a:srgbClr val="A6A7A8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3" name="Grupa 72"/>
          <p:cNvGrpSpPr/>
          <p:nvPr/>
        </p:nvGrpSpPr>
        <p:grpSpPr>
          <a:xfrm>
            <a:off x="5230047" y="2493974"/>
            <a:ext cx="1679641" cy="1023866"/>
            <a:chOff x="5119636" y="2119324"/>
            <a:chExt cx="1919234" cy="1169916"/>
          </a:xfrm>
        </p:grpSpPr>
        <p:grpSp>
          <p:nvGrpSpPr>
            <p:cNvPr id="45" name="Grupa 44"/>
            <p:cNvGrpSpPr/>
            <p:nvPr/>
          </p:nvGrpSpPr>
          <p:grpSpPr>
            <a:xfrm>
              <a:off x="5488840" y="2119324"/>
              <a:ext cx="1172904" cy="1169916"/>
              <a:chOff x="5488840" y="2159049"/>
              <a:chExt cx="1172904" cy="1169916"/>
            </a:xfrm>
          </p:grpSpPr>
          <p:sp>
            <p:nvSpPr>
              <p:cNvPr id="9" name="Elipsa 8"/>
              <p:cNvSpPr/>
              <p:nvPr/>
            </p:nvSpPr>
            <p:spPr>
              <a:xfrm>
                <a:off x="5524070" y="2191521"/>
                <a:ext cx="1103360" cy="1103360"/>
              </a:xfrm>
              <a:prstGeom prst="ellipse">
                <a:avLst/>
              </a:prstGeom>
              <a:ln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3200" b="1" dirty="0">
                    <a:ln w="10160">
                      <a:noFill/>
                      <a:prstDash val="solid"/>
                    </a:ln>
                    <a:solidFill>
                      <a:srgbClr val="D9DF20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</a:p>
            </p:txBody>
          </p:sp>
          <p:sp>
            <p:nvSpPr>
              <p:cNvPr id="39" name="Dowolny kształt 38"/>
              <p:cNvSpPr/>
              <p:nvPr/>
            </p:nvSpPr>
            <p:spPr>
              <a:xfrm>
                <a:off x="5488840" y="2159049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D9DF20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" name="Dowolny kształt 39"/>
              <p:cNvSpPr/>
              <p:nvPr/>
            </p:nvSpPr>
            <p:spPr>
              <a:xfrm rot="10800000">
                <a:off x="5660609" y="2742514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D9DF20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49" name="Łącznik prosty 48"/>
            <p:cNvCxnSpPr/>
            <p:nvPr/>
          </p:nvCxnSpPr>
          <p:spPr>
            <a:xfrm>
              <a:off x="6639958" y="2729828"/>
              <a:ext cx="398912" cy="8348"/>
            </a:xfrm>
            <a:prstGeom prst="line">
              <a:avLst/>
            </a:prstGeom>
            <a:ln w="57150">
              <a:solidFill>
                <a:srgbClr val="D9DF2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Łącznik prosty 55"/>
            <p:cNvCxnSpPr/>
            <p:nvPr/>
          </p:nvCxnSpPr>
          <p:spPr>
            <a:xfrm rot="10800000" flipV="1">
              <a:off x="5119636" y="2732582"/>
              <a:ext cx="397253" cy="570"/>
            </a:xfrm>
            <a:prstGeom prst="line">
              <a:avLst/>
            </a:prstGeom>
            <a:ln w="57150">
              <a:solidFill>
                <a:srgbClr val="D9DF2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upa 78"/>
          <p:cNvGrpSpPr/>
          <p:nvPr/>
        </p:nvGrpSpPr>
        <p:grpSpPr>
          <a:xfrm>
            <a:off x="9008532" y="2493974"/>
            <a:ext cx="1742454" cy="1023866"/>
            <a:chOff x="8764243" y="2119324"/>
            <a:chExt cx="1991006" cy="1169916"/>
          </a:xfrm>
        </p:grpSpPr>
        <p:grpSp>
          <p:nvGrpSpPr>
            <p:cNvPr id="47" name="Grupa 46"/>
            <p:cNvGrpSpPr/>
            <p:nvPr/>
          </p:nvGrpSpPr>
          <p:grpSpPr>
            <a:xfrm>
              <a:off x="9133791" y="2119324"/>
              <a:ext cx="1172904" cy="1169916"/>
              <a:chOff x="9133791" y="2159047"/>
              <a:chExt cx="1172904" cy="1169916"/>
            </a:xfrm>
          </p:grpSpPr>
          <p:sp>
            <p:nvSpPr>
              <p:cNvPr id="7" name="Elipsa 6"/>
              <p:cNvSpPr/>
              <p:nvPr/>
            </p:nvSpPr>
            <p:spPr>
              <a:xfrm>
                <a:off x="9169008" y="2191521"/>
                <a:ext cx="1103360" cy="1103360"/>
              </a:xfrm>
              <a:prstGeom prst="ellipse">
                <a:avLst/>
              </a:prstGeom>
              <a:ln>
                <a:noFill/>
              </a:ln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3200" b="1" dirty="0">
                    <a:ln w="10160">
                      <a:noFill/>
                      <a:prstDash val="solid"/>
                    </a:ln>
                    <a:solidFill>
                      <a:srgbClr val="FB3162"/>
                    </a:solidFill>
                    <a:latin typeface="Arial" pitchFamily="34" charset="0"/>
                    <a:cs typeface="Arial" pitchFamily="34" charset="0"/>
                  </a:rPr>
                  <a:t>5</a:t>
                </a:r>
              </a:p>
            </p:txBody>
          </p:sp>
          <p:sp>
            <p:nvSpPr>
              <p:cNvPr id="35" name="Dowolny kształt 34"/>
              <p:cNvSpPr/>
              <p:nvPr/>
            </p:nvSpPr>
            <p:spPr>
              <a:xfrm>
                <a:off x="9133791" y="2159047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FB3162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" name="Dowolny kształt 35"/>
              <p:cNvSpPr/>
              <p:nvPr/>
            </p:nvSpPr>
            <p:spPr>
              <a:xfrm rot="10800000">
                <a:off x="9305560" y="2742512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FB3162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51" name="Łącznik prosty 50"/>
            <p:cNvCxnSpPr/>
            <p:nvPr/>
          </p:nvCxnSpPr>
          <p:spPr>
            <a:xfrm>
              <a:off x="10279504" y="2729828"/>
              <a:ext cx="475745" cy="2754"/>
            </a:xfrm>
            <a:prstGeom prst="line">
              <a:avLst/>
            </a:prstGeom>
            <a:ln w="57150">
              <a:solidFill>
                <a:srgbClr val="FB3162"/>
              </a:solidFill>
              <a:prstDash val="solid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Łącznik prosty 71"/>
            <p:cNvCxnSpPr/>
            <p:nvPr/>
          </p:nvCxnSpPr>
          <p:spPr>
            <a:xfrm>
              <a:off x="8764243" y="2724386"/>
              <a:ext cx="398912" cy="8348"/>
            </a:xfrm>
            <a:prstGeom prst="line">
              <a:avLst/>
            </a:prstGeom>
            <a:ln w="57150">
              <a:solidFill>
                <a:srgbClr val="FB316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upa 77"/>
          <p:cNvGrpSpPr/>
          <p:nvPr/>
        </p:nvGrpSpPr>
        <p:grpSpPr>
          <a:xfrm>
            <a:off x="7133386" y="2493974"/>
            <a:ext cx="1573381" cy="1023866"/>
            <a:chOff x="7064830" y="2119324"/>
            <a:chExt cx="1797816" cy="1169916"/>
          </a:xfrm>
        </p:grpSpPr>
        <p:grpSp>
          <p:nvGrpSpPr>
            <p:cNvPr id="46" name="Grupa 45"/>
            <p:cNvGrpSpPr/>
            <p:nvPr/>
          </p:nvGrpSpPr>
          <p:grpSpPr>
            <a:xfrm>
              <a:off x="7369644" y="2119324"/>
              <a:ext cx="1172904" cy="1169916"/>
              <a:chOff x="7369644" y="2163382"/>
              <a:chExt cx="1172904" cy="1169916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7407046" y="2191521"/>
                <a:ext cx="1103360" cy="1103360"/>
              </a:xfrm>
              <a:prstGeom prst="ellipse">
                <a:avLst/>
              </a:prstGeom>
              <a:ln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3200" b="1" dirty="0">
                    <a:ln w="10160">
                      <a:noFill/>
                      <a:prstDash val="solid"/>
                    </a:ln>
                    <a:solidFill>
                      <a:srgbClr val="6DCFF6"/>
                    </a:solidFill>
                    <a:latin typeface="Arial" pitchFamily="34" charset="0"/>
                    <a:cs typeface="Arial" pitchFamily="34" charset="0"/>
                  </a:rPr>
                  <a:t>4</a:t>
                </a:r>
              </a:p>
            </p:txBody>
          </p:sp>
          <p:sp>
            <p:nvSpPr>
              <p:cNvPr id="41" name="Dowolny kształt 40"/>
              <p:cNvSpPr/>
              <p:nvPr/>
            </p:nvSpPr>
            <p:spPr>
              <a:xfrm>
                <a:off x="7369644" y="2163382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6DCFF6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Dowolny kształt 41"/>
              <p:cNvSpPr/>
              <p:nvPr/>
            </p:nvSpPr>
            <p:spPr>
              <a:xfrm rot="10800000">
                <a:off x="7541413" y="2746847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6DCFF6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50" name="Łącznik prosty 49"/>
            <p:cNvCxnSpPr/>
            <p:nvPr/>
          </p:nvCxnSpPr>
          <p:spPr>
            <a:xfrm>
              <a:off x="8515938" y="2729828"/>
              <a:ext cx="346708" cy="8348"/>
            </a:xfrm>
            <a:prstGeom prst="line">
              <a:avLst/>
            </a:prstGeom>
            <a:ln w="57150">
              <a:solidFill>
                <a:srgbClr val="6DCFF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Łącznik prosty 73"/>
            <p:cNvCxnSpPr/>
            <p:nvPr/>
          </p:nvCxnSpPr>
          <p:spPr>
            <a:xfrm flipV="1">
              <a:off x="7064830" y="2726353"/>
              <a:ext cx="334053" cy="3236"/>
            </a:xfrm>
            <a:prstGeom prst="line">
              <a:avLst/>
            </a:prstGeom>
            <a:ln w="57150">
              <a:solidFill>
                <a:srgbClr val="6DCFF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2" name="Łącznik prosty 81"/>
          <p:cNvCxnSpPr/>
          <p:nvPr/>
        </p:nvCxnSpPr>
        <p:spPr>
          <a:xfrm rot="16200000" flipH="1">
            <a:off x="2580846" y="3689223"/>
            <a:ext cx="1314450" cy="9525"/>
          </a:xfrm>
          <a:prstGeom prst="line">
            <a:avLst/>
          </a:prstGeom>
          <a:ln w="38100" cap="rnd">
            <a:solidFill>
              <a:srgbClr val="535459"/>
            </a:solidFill>
            <a:round/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Łącznik prosty 83"/>
          <p:cNvCxnSpPr/>
          <p:nvPr/>
        </p:nvCxnSpPr>
        <p:spPr>
          <a:xfrm rot="16200000" flipH="1">
            <a:off x="4441277" y="3703600"/>
            <a:ext cx="1314450" cy="9525"/>
          </a:xfrm>
          <a:prstGeom prst="line">
            <a:avLst/>
          </a:prstGeom>
          <a:ln w="38100" cap="rnd">
            <a:solidFill>
              <a:srgbClr val="A6A7A8"/>
            </a:solidFill>
            <a:round/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Łącznik prosty 84"/>
          <p:cNvCxnSpPr/>
          <p:nvPr/>
        </p:nvCxnSpPr>
        <p:spPr>
          <a:xfrm rot="16200000" flipH="1">
            <a:off x="6379346" y="3700724"/>
            <a:ext cx="1314450" cy="9525"/>
          </a:xfrm>
          <a:prstGeom prst="line">
            <a:avLst/>
          </a:prstGeom>
          <a:ln w="38100" cap="rnd">
            <a:solidFill>
              <a:srgbClr val="D9DF20"/>
            </a:solidFill>
            <a:round/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Łącznik prosty 85"/>
          <p:cNvCxnSpPr/>
          <p:nvPr/>
        </p:nvCxnSpPr>
        <p:spPr>
          <a:xfrm rot="16200000" flipH="1">
            <a:off x="8218256" y="3683471"/>
            <a:ext cx="1314450" cy="9525"/>
          </a:xfrm>
          <a:prstGeom prst="line">
            <a:avLst/>
          </a:prstGeom>
          <a:ln w="38100" cap="rnd">
            <a:solidFill>
              <a:srgbClr val="6DCFF6"/>
            </a:solidFill>
            <a:round/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Box 15">
            <a:extLst>
              <a:ext uri="{FF2B5EF4-FFF2-40B4-BE49-F238E27FC236}">
                <a16:creationId xmlns:a16="http://schemas.microsoft.com/office/drawing/2014/main" id="{106330B5-0061-446C-9CC2-95FA8D086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468" y="3646489"/>
            <a:ext cx="193231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en-US" sz="1400" b="1" dirty="0">
                <a:ea typeface="+mj-ea"/>
                <a:cs typeface="Arial" pitchFamily="34" charset="0"/>
              </a:rPr>
              <a:t>Platformy </a:t>
            </a:r>
            <a:br>
              <a:rPr lang="pl-PL" altLang="en-US" sz="1400" b="1" dirty="0">
                <a:ea typeface="+mj-ea"/>
                <a:cs typeface="Arial" pitchFamily="34" charset="0"/>
              </a:rPr>
            </a:br>
            <a:r>
              <a:rPr lang="pl-PL" altLang="en-US" sz="1400" b="1" dirty="0">
                <a:ea typeface="+mj-ea"/>
                <a:cs typeface="Arial" pitchFamily="34" charset="0"/>
              </a:rPr>
              <a:t>robocze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en-US" sz="1400" dirty="0">
                <a:ea typeface="+mj-ea"/>
                <a:cs typeface="Arial" pitchFamily="34" charset="0"/>
              </a:rPr>
              <a:t>Systemowe bariery </a:t>
            </a:r>
            <a:br>
              <a:rPr lang="pl-PL" altLang="en-US" sz="1400" dirty="0">
                <a:ea typeface="+mj-ea"/>
                <a:cs typeface="Arial" pitchFamily="34" charset="0"/>
              </a:rPr>
            </a:br>
            <a:r>
              <a:rPr lang="pl-PL" altLang="en-US" sz="1400" dirty="0">
                <a:ea typeface="+mj-ea"/>
                <a:cs typeface="Arial" pitchFamily="34" charset="0"/>
              </a:rPr>
              <a:t>krawędziowe, </a:t>
            </a:r>
            <a:br>
              <a:rPr lang="pl-PL" altLang="en-US" sz="1400" dirty="0">
                <a:ea typeface="+mj-ea"/>
                <a:cs typeface="Arial" pitchFamily="34" charset="0"/>
              </a:rPr>
            </a:br>
            <a:r>
              <a:rPr lang="pl-PL" altLang="en-US" sz="1400" dirty="0">
                <a:ea typeface="+mj-ea"/>
                <a:cs typeface="Arial" pitchFamily="34" charset="0"/>
              </a:rPr>
              <a:t>rusztowania </a:t>
            </a:r>
            <a:br>
              <a:rPr lang="pl-PL" altLang="en-US" sz="1400" dirty="0">
                <a:ea typeface="+mj-ea"/>
                <a:cs typeface="Arial" pitchFamily="34" charset="0"/>
              </a:rPr>
            </a:br>
            <a:r>
              <a:rPr lang="pl-PL" altLang="en-US" sz="1400" dirty="0">
                <a:ea typeface="+mj-ea"/>
                <a:cs typeface="Arial" pitchFamily="34" charset="0"/>
              </a:rPr>
              <a:t>fasadowe/</a:t>
            </a:r>
            <a:br>
              <a:rPr lang="pl-PL" altLang="en-US" sz="1400" dirty="0">
                <a:ea typeface="+mj-ea"/>
                <a:cs typeface="Arial" pitchFamily="34" charset="0"/>
              </a:rPr>
            </a:br>
            <a:r>
              <a:rPr lang="pl-PL" altLang="en-US" sz="1400" dirty="0">
                <a:ea typeface="+mj-ea"/>
                <a:cs typeface="Arial" pitchFamily="34" charset="0"/>
              </a:rPr>
              <a:t>przejezdne</a:t>
            </a:r>
            <a:r>
              <a:rPr lang="en-GB" altLang="en-US" sz="1400" dirty="0">
                <a:ea typeface="+mj-ea"/>
                <a:cs typeface="Arial" pitchFamily="34" charset="0"/>
              </a:rPr>
              <a:t>, </a:t>
            </a:r>
            <a:br>
              <a:rPr lang="pl-PL" altLang="en-US" sz="1400" dirty="0">
                <a:ea typeface="+mj-ea"/>
                <a:cs typeface="Arial" pitchFamily="34" charset="0"/>
              </a:rPr>
            </a:br>
            <a:r>
              <a:rPr lang="pl-PL" altLang="en-US" sz="1400" dirty="0">
                <a:ea typeface="+mj-ea"/>
                <a:cs typeface="Arial" pitchFamily="34" charset="0"/>
              </a:rPr>
              <a:t>podnośniki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en-US" sz="1400" dirty="0">
                <a:ea typeface="+mj-ea"/>
                <a:cs typeface="Arial" pitchFamily="34" charset="0"/>
              </a:rPr>
              <a:t>koszowe/nożycowe</a:t>
            </a:r>
            <a:endParaRPr lang="en-GB" altLang="en-US" sz="1400" dirty="0">
              <a:ea typeface="+mj-ea"/>
              <a:cs typeface="Arial" pitchFamily="34" charset="0"/>
            </a:endParaRPr>
          </a:p>
        </p:txBody>
      </p:sp>
      <p:sp>
        <p:nvSpPr>
          <p:cNvPr id="90" name="Text Box 15">
            <a:extLst>
              <a:ext uri="{FF2B5EF4-FFF2-40B4-BE49-F238E27FC236}">
                <a16:creationId xmlns:a16="http://schemas.microsoft.com/office/drawing/2014/main" id="{106330B5-0061-446C-9CC2-95FA8D086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9411" y="3650771"/>
            <a:ext cx="1794295" cy="1884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b="1" dirty="0">
                <a:cs typeface="Arial" pitchFamily="34" charset="0"/>
              </a:rPr>
              <a:t>Praca </a:t>
            </a:r>
            <a:br>
              <a:rPr lang="pl-PL" altLang="en-US" sz="1400" b="1" dirty="0">
                <a:cs typeface="Arial" pitchFamily="34" charset="0"/>
              </a:rPr>
            </a:br>
            <a:r>
              <a:rPr lang="pl-PL" altLang="en-US" sz="1400" b="1" dirty="0">
                <a:cs typeface="Arial" pitchFamily="34" charset="0"/>
              </a:rPr>
              <a:t>w ograniczeniu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dirty="0">
                <a:cs typeface="Arial" pitchFamily="34" charset="0"/>
              </a:rPr>
              <a:t>Szelki BHP</a:t>
            </a:r>
            <a:r>
              <a:rPr lang="en-GB" altLang="en-US" sz="1400" dirty="0">
                <a:cs typeface="Arial" pitchFamily="34" charset="0"/>
              </a:rPr>
              <a:t>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i ograniczonej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długości lina</a:t>
            </a:r>
            <a:r>
              <a:rPr lang="en-GB" altLang="en-US" sz="1400" dirty="0">
                <a:cs typeface="Arial" pitchFamily="34" charset="0"/>
              </a:rPr>
              <a:t>,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pozioma lina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kotwicząca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(„linka życia”)</a:t>
            </a:r>
            <a:endParaRPr lang="en-GB" altLang="en-US" sz="1400" dirty="0">
              <a:cs typeface="Arial" pitchFamily="34" charset="0"/>
            </a:endParaRPr>
          </a:p>
        </p:txBody>
      </p:sp>
      <p:sp>
        <p:nvSpPr>
          <p:cNvPr id="93" name="Text Box 15">
            <a:extLst>
              <a:ext uri="{FF2B5EF4-FFF2-40B4-BE49-F238E27FC236}">
                <a16:creationId xmlns:a16="http://schemas.microsoft.com/office/drawing/2014/main" id="{106330B5-0061-446C-9CC2-95FA8D086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4282" y="2182128"/>
            <a:ext cx="15700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200" dirty="0">
                <a:cs typeface="Arial" pitchFamily="34" charset="0"/>
              </a:rPr>
              <a:t>ZAPOBIEGANIE</a:t>
            </a:r>
            <a:endParaRPr lang="en-GB" altLang="en-US" sz="1200" dirty="0">
              <a:cs typeface="Arial" pitchFamily="34" charset="0"/>
            </a:endParaRPr>
          </a:p>
        </p:txBody>
      </p:sp>
      <p:sp>
        <p:nvSpPr>
          <p:cNvPr id="96" name="Text Box 15">
            <a:extLst>
              <a:ext uri="{FF2B5EF4-FFF2-40B4-BE49-F238E27FC236}">
                <a16:creationId xmlns:a16="http://schemas.microsoft.com/office/drawing/2014/main" id="{106330B5-0061-446C-9CC2-95FA8D086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9155" y="3646488"/>
            <a:ext cx="182879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b="1" dirty="0">
                <a:cs typeface="Arial" pitchFamily="34" charset="0"/>
              </a:rPr>
              <a:t>Powstrzymanie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b="1" dirty="0">
                <a:cs typeface="Arial" pitchFamily="34" charset="0"/>
              </a:rPr>
              <a:t>spadania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dirty="0">
                <a:cs typeface="Arial" pitchFamily="34" charset="0"/>
              </a:rPr>
              <a:t>Szelki BHP</a:t>
            </a:r>
            <a:r>
              <a:rPr lang="en-GB" altLang="en-US" sz="1400" dirty="0">
                <a:cs typeface="Arial" pitchFamily="34" charset="0"/>
              </a:rPr>
              <a:t>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 + amortyzator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 + linka,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 system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 samohamowny</a:t>
            </a:r>
            <a:r>
              <a:rPr lang="en-GB" altLang="en-US" sz="1400" dirty="0">
                <a:cs typeface="Arial" pitchFamily="34" charset="0"/>
              </a:rPr>
              <a:t>,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dostęp linowy</a:t>
            </a:r>
            <a:endParaRPr lang="en-GB" altLang="en-US" sz="1400" dirty="0">
              <a:cs typeface="Arial" pitchFamily="34" charset="0"/>
            </a:endParaRPr>
          </a:p>
        </p:txBody>
      </p:sp>
      <p:sp>
        <p:nvSpPr>
          <p:cNvPr id="98" name="Text Box 15">
            <a:extLst>
              <a:ext uri="{FF2B5EF4-FFF2-40B4-BE49-F238E27FC236}">
                <a16:creationId xmlns:a16="http://schemas.microsoft.com/office/drawing/2014/main" id="{106330B5-0061-446C-9CC2-95FA8D086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3359" y="3812521"/>
            <a:ext cx="157000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sz="1400" dirty="0">
                <a:cs typeface="Arial" pitchFamily="34" charset="0"/>
              </a:rPr>
              <a:t>Drabina</a:t>
            </a:r>
            <a:r>
              <a:rPr lang="pl-PL" altLang="en-US" sz="1400" dirty="0">
                <a:cs typeface="Arial" pitchFamily="34" charset="0"/>
              </a:rPr>
              <a:t>,</a:t>
            </a:r>
            <a:r>
              <a:rPr lang="en-GB" altLang="en-US" sz="1400" dirty="0">
                <a:cs typeface="Arial" pitchFamily="34" charset="0"/>
              </a:rPr>
              <a:t>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p</a:t>
            </a:r>
            <a:r>
              <a:rPr lang="pl-PL" sz="1400" dirty="0">
                <a:cs typeface="Arial" pitchFamily="34" charset="0"/>
              </a:rPr>
              <a:t>odest-taboret,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s</a:t>
            </a:r>
            <a:r>
              <a:rPr lang="pl-PL" sz="1400" dirty="0">
                <a:cs typeface="Arial" pitchFamily="34" charset="0"/>
              </a:rPr>
              <a:t>zczudła</a:t>
            </a:r>
            <a:r>
              <a:rPr lang="en-GB" altLang="en-US" sz="1400" dirty="0">
                <a:cs typeface="Arial" pitchFamily="34" charset="0"/>
              </a:rPr>
              <a:t> </a:t>
            </a:r>
          </a:p>
        </p:txBody>
      </p:sp>
      <p:sp>
        <p:nvSpPr>
          <p:cNvPr id="100" name="Text Box 15">
            <a:extLst>
              <a:ext uri="{FF2B5EF4-FFF2-40B4-BE49-F238E27FC236}">
                <a16:creationId xmlns:a16="http://schemas.microsoft.com/office/drawing/2014/main" id="{106330B5-0061-446C-9CC2-95FA8D086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623" y="3812521"/>
            <a:ext cx="157000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dirty="0">
                <a:cs typeface="Arial" pitchFamily="34" charset="0"/>
              </a:rPr>
              <a:t>Siatki BHP,</a:t>
            </a:r>
            <a:r>
              <a:rPr lang="en-GB" altLang="en-US" sz="1400" dirty="0">
                <a:cs typeface="Arial" pitchFamily="34" charset="0"/>
              </a:rPr>
              <a:t>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poduszki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powietrzne</a:t>
            </a:r>
            <a:r>
              <a:rPr lang="en-GB" altLang="en-US" sz="1400" dirty="0">
                <a:cs typeface="Arial" pitchFamily="34" charset="0"/>
              </a:rPr>
              <a:t> </a:t>
            </a:r>
          </a:p>
        </p:txBody>
      </p:sp>
      <p:sp>
        <p:nvSpPr>
          <p:cNvPr id="101" name="Text Box 15">
            <a:extLst>
              <a:ext uri="{FF2B5EF4-FFF2-40B4-BE49-F238E27FC236}">
                <a16:creationId xmlns:a16="http://schemas.microsoft.com/office/drawing/2014/main" id="{106330B5-0061-446C-9CC2-95FA8D086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1275" y="2182128"/>
            <a:ext cx="15700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200" dirty="0">
                <a:cs typeface="Arial" pitchFamily="34" charset="0"/>
              </a:rPr>
              <a:t>MINIMALIZOWANIE</a:t>
            </a:r>
            <a:endParaRPr lang="en-GB" altLang="en-US" sz="1200" dirty="0">
              <a:cs typeface="Arial" pitchFamily="34" charset="0"/>
            </a:endParaRPr>
          </a:p>
        </p:txBody>
      </p:sp>
      <p:pic>
        <p:nvPicPr>
          <p:cNvPr id="103" name="Obraz 102" descr="osobist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224" y="4481072"/>
            <a:ext cx="211734" cy="350859"/>
          </a:xfrm>
          <a:prstGeom prst="rect">
            <a:avLst/>
          </a:prstGeom>
        </p:spPr>
      </p:pic>
      <p:pic>
        <p:nvPicPr>
          <p:cNvPr id="104" name="Obraz 103" descr="zbiorow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6486" y="4481072"/>
            <a:ext cx="517990" cy="350859"/>
          </a:xfrm>
          <a:prstGeom prst="rect">
            <a:avLst/>
          </a:prstGeom>
        </p:spPr>
      </p:pic>
      <p:pic>
        <p:nvPicPr>
          <p:cNvPr id="105" name="Obraz 104" descr="zbiorow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161" y="4481072"/>
            <a:ext cx="517990" cy="350859"/>
          </a:xfrm>
          <a:prstGeom prst="rect">
            <a:avLst/>
          </a:prstGeom>
        </p:spPr>
      </p:pic>
      <p:pic>
        <p:nvPicPr>
          <p:cNvPr id="106" name="Obraz 105" descr="osobist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324" y="4481072"/>
            <a:ext cx="211734" cy="350859"/>
          </a:xfrm>
          <a:prstGeom prst="rect">
            <a:avLst/>
          </a:prstGeom>
        </p:spPr>
      </p:pic>
      <p:sp>
        <p:nvSpPr>
          <p:cNvPr id="107" name="Text Box 15">
            <a:extLst>
              <a:ext uri="{FF2B5EF4-FFF2-40B4-BE49-F238E27FC236}">
                <a16:creationId xmlns:a16="http://schemas.microsoft.com/office/drawing/2014/main" id="{106330B5-0061-446C-9CC2-95FA8D086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7353" y="2182128"/>
            <a:ext cx="15700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200" dirty="0">
                <a:cs typeface="Arial" pitchFamily="34" charset="0"/>
              </a:rPr>
              <a:t>OSTATECZNOŚĆ</a:t>
            </a:r>
            <a:endParaRPr lang="en-GB" altLang="en-US" sz="1200" dirty="0">
              <a:cs typeface="Arial" pitchFamily="34" charset="0"/>
            </a:endParaRPr>
          </a:p>
        </p:txBody>
      </p:sp>
      <p:sp>
        <p:nvSpPr>
          <p:cNvPr id="113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1486920"/>
            <a:ext cx="115421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pl-PL" altLang="en-US" sz="1600" u="sng" dirty="0">
                <a:uFill>
                  <a:solidFill>
                    <a:srgbClr val="6DCFF6"/>
                  </a:solidFill>
                </a:uFill>
                <a:ea typeface="+mj-ea"/>
                <a:cs typeface="Arial" pitchFamily="34" charset="0"/>
              </a:rPr>
              <a:t>UNIKAJ</a:t>
            </a:r>
            <a:r>
              <a:rPr lang="pl-PL" altLang="en-US" sz="1600" dirty="0">
                <a:ea typeface="+mj-ea"/>
                <a:cs typeface="Arial" pitchFamily="34" charset="0"/>
              </a:rPr>
              <a:t> → </a:t>
            </a:r>
            <a:r>
              <a:rPr lang="pl-PL" altLang="en-US" sz="1600" u="sng" dirty="0">
                <a:uFill>
                  <a:solidFill>
                    <a:srgbClr val="D9DF20"/>
                  </a:solidFill>
                </a:uFill>
                <a:ea typeface="+mj-ea"/>
                <a:cs typeface="Arial" pitchFamily="34" charset="0"/>
              </a:rPr>
              <a:t>ZAPOBIEGAJ ( Upadki ) </a:t>
            </a:r>
            <a:r>
              <a:rPr lang="pl-PL" altLang="en-US" sz="1600" dirty="0">
                <a:ea typeface="+mj-ea"/>
                <a:cs typeface="Arial" pitchFamily="34" charset="0"/>
              </a:rPr>
              <a:t>→ </a:t>
            </a:r>
            <a:r>
              <a:rPr lang="pl-PL" altLang="en-US" sz="1600" u="sng" dirty="0">
                <a:uFill>
                  <a:solidFill>
                    <a:srgbClr val="FB3162"/>
                  </a:solidFill>
                </a:uFill>
                <a:ea typeface="+mj-ea"/>
                <a:cs typeface="Arial" pitchFamily="34" charset="0"/>
              </a:rPr>
              <a:t>MINIMALIZUJ ( Odległość i Konsekwencje )</a:t>
            </a:r>
            <a:endParaRPr lang="en-GB" altLang="en-US" sz="1600" u="sng" dirty="0">
              <a:solidFill>
                <a:schemeClr val="bg1"/>
              </a:solidFill>
              <a:uFill>
                <a:solidFill>
                  <a:srgbClr val="FB3162"/>
                </a:solidFill>
              </a:u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b="1" dirty="0"/>
              <a:t>OBOWIĄZKOWE UŻYCIE SYSTEMOWEGO ZABEZPIECZENIA KRAWĘDZI</a:t>
            </a:r>
            <a:endParaRPr lang="pl-PL" b="1" dirty="0"/>
          </a:p>
        </p:txBody>
      </p:sp>
      <p:sp>
        <p:nvSpPr>
          <p:cNvPr id="7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507899"/>
            <a:ext cx="11542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W Echo oczekujemy, że zabezpieczenie krawędzi przy pracach na wysokości będzie wykonane w wysokim standardzie</a:t>
            </a:r>
            <a:r>
              <a:rPr lang="en-US" altLang="en-US" sz="1600" dirty="0">
                <a:cs typeface="Arial" pitchFamily="34" charset="0"/>
              </a:rPr>
              <a:t>.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Na rynku mamy do wyboru wiele rozwiązań systemowych zabezpieczenia krawędzi.</a:t>
            </a:r>
            <a:endParaRPr lang="en-US" altLang="en-US" sz="1600" dirty="0">
              <a:cs typeface="Arial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CEE5F28-7955-4F77-9F0D-C2948A5A2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14" y="1066620"/>
            <a:ext cx="3600156" cy="199662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17D5152-C783-4CBC-BBE4-62D5A6A9E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6676" y="3148490"/>
            <a:ext cx="3074273" cy="222408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DEB6AF4-FBB4-4AAC-B4B8-A6EADCBBB5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870" y="1129100"/>
            <a:ext cx="3600156" cy="4134030"/>
          </a:xfrm>
          <a:prstGeom prst="rect">
            <a:avLst/>
          </a:prstGeom>
        </p:spPr>
      </p:pic>
      <p:pic>
        <p:nvPicPr>
          <p:cNvPr id="14" name="Obraz 13" descr="Obraz zawierający niebo, zewnętrzne&#10;&#10;Opis wygenerowany automatycznie">
            <a:extLst>
              <a:ext uri="{FF2B5EF4-FFF2-40B4-BE49-F238E27FC236}">
                <a16:creationId xmlns:a16="http://schemas.microsoft.com/office/drawing/2014/main" id="{F6F774A9-30E8-499B-8735-C3040865BF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5196" y="1129100"/>
            <a:ext cx="3840079" cy="41340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b="1" dirty="0"/>
              <a:t>PLATFORMY DO PRACY NA MAŁYCH WYSOKOŚCIACH</a:t>
            </a:r>
            <a:endParaRPr lang="pl-PL" b="1" dirty="0"/>
          </a:p>
        </p:txBody>
      </p:sp>
      <p:pic>
        <p:nvPicPr>
          <p:cNvPr id="5" name="Obraz 4" descr="Obraz zawierający wewnątrz, budynek, ściana, łazienka&#10;&#10;Opis wygenerowany przy bardzo wysokim poziomie pewności">
            <a:extLst>
              <a:ext uri="{FF2B5EF4-FFF2-40B4-BE49-F238E27FC236}">
                <a16:creationId xmlns:a16="http://schemas.microsoft.com/office/drawing/2014/main" id="{EF1EEEE7-C5E5-4C89-9A3B-129C32133C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64343" y="1774096"/>
            <a:ext cx="3530207" cy="2846651"/>
          </a:xfrm>
          <a:prstGeom prst="rect">
            <a:avLst/>
          </a:prstGeom>
        </p:spPr>
      </p:pic>
      <p:pic>
        <p:nvPicPr>
          <p:cNvPr id="6" name="Obraz 5" descr="Obraz zawierający wewnątrz, ściana, podłoże, budynek&#10;&#10;Opis wygenerowany przy bardzo wysokim poziomie pewności">
            <a:extLst>
              <a:ext uri="{FF2B5EF4-FFF2-40B4-BE49-F238E27FC236}">
                <a16:creationId xmlns:a16="http://schemas.microsoft.com/office/drawing/2014/main" id="{214A9ACB-7F73-4E48-BBBB-186AEE0F82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238" y="1432318"/>
            <a:ext cx="4437587" cy="353534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2FF4AEC-CB7C-4612-8B89-625D4CA170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1450" y="1432317"/>
            <a:ext cx="4152900" cy="3547355"/>
          </a:xfrm>
          <a:prstGeom prst="rect">
            <a:avLst/>
          </a:prstGeom>
        </p:spPr>
      </p:pic>
      <p:sp>
        <p:nvSpPr>
          <p:cNvPr id="10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261677"/>
            <a:ext cx="115421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W Echo planowanie i dobór środków kontroli oparty jest na Ocenie Ryzyka. W kontekście statystyk wypadkowych,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praca na wysokości jest szczególnie niebezpieczna i należy ją traktować poważnie nawet na małych wysokościach.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Dlatego rekomendowane jest zastosowanie obarierowania podestu roboczego począwszy od wysokości 0,5m. </a:t>
            </a:r>
            <a:endParaRPr lang="en-US" altLang="en-US" sz="1600" dirty="0"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b="1" dirty="0"/>
              <a:t>RUSZTOWANIA</a:t>
            </a:r>
            <a:endParaRPr lang="pl-PL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66700" y="1943701"/>
            <a:ext cx="683078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pl-PL" dirty="0">
                <a:latin typeface="Arial" pitchFamily="34" charset="0"/>
                <a:cs typeface="Arial" pitchFamily="34" charset="0"/>
              </a:rPr>
              <a:t>Montaż zgodnie z Instrukcją DTR.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pl-PL" dirty="0">
                <a:latin typeface="Arial" pitchFamily="34" charset="0"/>
                <a:cs typeface="Arial" pitchFamily="34" charset="0"/>
              </a:rPr>
              <a:t>Montaż i informacja (karta) na rusztowaniu.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pl-PL" dirty="0">
                <a:latin typeface="Arial" pitchFamily="34" charset="0"/>
                <a:cs typeface="Arial" pitchFamily="34" charset="0"/>
              </a:rPr>
              <a:t>Kompletność rusztowań (poręcz górna, poręcz </a:t>
            </a:r>
            <a:br>
              <a:rPr lang="pl-PL" dirty="0">
                <a:latin typeface="Arial" pitchFamily="34" charset="0"/>
                <a:cs typeface="Arial" pitchFamily="34" charset="0"/>
              </a:rPr>
            </a:br>
            <a:r>
              <a:rPr lang="pl-PL" dirty="0">
                <a:latin typeface="Arial" pitchFamily="34" charset="0"/>
                <a:cs typeface="Arial" pitchFamily="34" charset="0"/>
              </a:rPr>
              <a:t>pośrednia, </a:t>
            </a:r>
            <a:r>
              <a:rPr lang="pl-PL" dirty="0" err="1">
                <a:latin typeface="Arial" pitchFamily="34" charset="0"/>
                <a:cs typeface="Arial" pitchFamily="34" charset="0"/>
              </a:rPr>
              <a:t>bortnica</a:t>
            </a:r>
            <a:r>
              <a:rPr lang="pl-PL" dirty="0">
                <a:latin typeface="Arial" pitchFamily="34" charset="0"/>
                <a:cs typeface="Arial" pitchFamily="34" charset="0"/>
              </a:rPr>
              <a:t>).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pl-PL" dirty="0">
                <a:latin typeface="Arial" pitchFamily="34" charset="0"/>
                <a:cs typeface="Arial" pitchFamily="34" charset="0"/>
              </a:rPr>
              <a:t>Blokady na kołach (co najmniej dwa poprzecznie).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pl-PL" dirty="0">
                <a:latin typeface="Arial" pitchFamily="34" charset="0"/>
                <a:cs typeface="Arial" pitchFamily="34" charset="0"/>
              </a:rPr>
              <a:t>Opcjonalnie stosowanie zastrzałów (zwiększenie </a:t>
            </a:r>
            <a:br>
              <a:rPr lang="pl-PL" dirty="0">
                <a:latin typeface="Arial" pitchFamily="34" charset="0"/>
                <a:cs typeface="Arial" pitchFamily="34" charset="0"/>
              </a:rPr>
            </a:br>
            <a:r>
              <a:rPr lang="pl-PL" dirty="0">
                <a:latin typeface="Arial" pitchFamily="34" charset="0"/>
                <a:cs typeface="Arial" pitchFamily="34" charset="0"/>
              </a:rPr>
              <a:t>stateczności rusztowania).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A63CB6E-9918-459E-B18C-32E1A7D30C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4838" y="295275"/>
            <a:ext cx="4290562" cy="588532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6C04E833-173E-4233-9D92-491DE0C78E00}"/>
              </a:ext>
            </a:extLst>
          </p:cNvPr>
          <p:cNvSpPr/>
          <p:nvPr/>
        </p:nvSpPr>
        <p:spPr>
          <a:xfrm rot="21358658">
            <a:off x="8740369" y="3545202"/>
            <a:ext cx="364064" cy="370027"/>
          </a:xfrm>
          <a:prstGeom prst="rect">
            <a:avLst/>
          </a:prstGeom>
          <a:solidFill>
            <a:srgbClr val="D9D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E0123A1-CCC4-4D3F-A02D-AFE74A2F8C3E}"/>
              </a:ext>
            </a:extLst>
          </p:cNvPr>
          <p:cNvSpPr txBox="1"/>
          <p:nvPr/>
        </p:nvSpPr>
        <p:spPr>
          <a:xfrm>
            <a:off x="5664442" y="787776"/>
            <a:ext cx="24418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>
                <a:uFill>
                  <a:solidFill>
                    <a:srgbClr val="FB3162"/>
                  </a:solidFill>
                </a:uFill>
                <a:latin typeface="Arial" pitchFamily="34" charset="0"/>
                <a:cs typeface="Arial" pitchFamily="34" charset="0"/>
              </a:rPr>
              <a:t>Poręcz główna 110/100cm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EB08364-0867-4E7B-AE27-199F4A0E3BAE}"/>
              </a:ext>
            </a:extLst>
          </p:cNvPr>
          <p:cNvSpPr txBox="1"/>
          <p:nvPr/>
        </p:nvSpPr>
        <p:spPr>
          <a:xfrm>
            <a:off x="5510683" y="1450649"/>
            <a:ext cx="259558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>
                <a:uFill>
                  <a:solidFill>
                    <a:srgbClr val="FB3162"/>
                  </a:solidFill>
                </a:uFill>
                <a:latin typeface="Arial" pitchFamily="34" charset="0"/>
                <a:cs typeface="Arial" pitchFamily="34" charset="0"/>
              </a:rPr>
              <a:t>Poręcz średnia ½ odległości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8ACAF51-5612-4A64-BC9B-BA85461B28AF}"/>
              </a:ext>
            </a:extLst>
          </p:cNvPr>
          <p:cNvSpPr txBox="1"/>
          <p:nvPr/>
        </p:nvSpPr>
        <p:spPr>
          <a:xfrm>
            <a:off x="7214674" y="2029769"/>
            <a:ext cx="8915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 err="1">
                <a:uFill>
                  <a:solidFill>
                    <a:srgbClr val="FB3162"/>
                  </a:solidFill>
                </a:uFill>
                <a:latin typeface="Arial" pitchFamily="34" charset="0"/>
                <a:cs typeface="Arial" pitchFamily="34" charset="0"/>
              </a:rPr>
              <a:t>Bortnica</a:t>
            </a:r>
            <a:endParaRPr lang="pl-PL" sz="1500" u="heavy" dirty="0">
              <a:uFill>
                <a:solidFill>
                  <a:srgbClr val="FB3162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7C6275D-35F9-4AF5-BC02-19AE6F50ED66}"/>
              </a:ext>
            </a:extLst>
          </p:cNvPr>
          <p:cNvSpPr txBox="1"/>
          <p:nvPr/>
        </p:nvSpPr>
        <p:spPr>
          <a:xfrm>
            <a:off x="6665997" y="5111005"/>
            <a:ext cx="8691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>
                <a:uFill>
                  <a:solidFill>
                    <a:srgbClr val="6DCFF6"/>
                  </a:solidFill>
                </a:uFill>
                <a:latin typeface="Arial" pitchFamily="34" charset="0"/>
                <a:cs typeface="Arial" pitchFamily="34" charset="0"/>
              </a:rPr>
              <a:t>Zastrzał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9D8FEA3-573E-413F-B9AA-1F4225A43F30}"/>
              </a:ext>
            </a:extLst>
          </p:cNvPr>
          <p:cNvSpPr txBox="1"/>
          <p:nvPr/>
        </p:nvSpPr>
        <p:spPr>
          <a:xfrm>
            <a:off x="9805437" y="5872818"/>
            <a:ext cx="8691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>
                <a:uFill>
                  <a:solidFill>
                    <a:srgbClr val="6DCFF6"/>
                  </a:solidFill>
                </a:uFill>
                <a:latin typeface="Arial" pitchFamily="34" charset="0"/>
                <a:cs typeface="Arial" pitchFamily="34" charset="0"/>
              </a:rPr>
              <a:t>Zastrzał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EEE07AC-B28B-427C-A4B8-FF2D2D8057D9}"/>
              </a:ext>
            </a:extLst>
          </p:cNvPr>
          <p:cNvSpPr txBox="1"/>
          <p:nvPr/>
        </p:nvSpPr>
        <p:spPr>
          <a:xfrm>
            <a:off x="6616694" y="3416498"/>
            <a:ext cx="128913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>
                <a:uFill>
                  <a:solidFill>
                    <a:srgbClr val="D9DF20"/>
                  </a:solidFill>
                </a:uFill>
                <a:latin typeface="Arial" pitchFamily="34" charset="0"/>
                <a:cs typeface="Arial" pitchFamily="34" charset="0"/>
              </a:rPr>
              <a:t>Karta</a:t>
            </a:r>
          </a:p>
          <a:p>
            <a:pPr algn="r"/>
            <a:r>
              <a:rPr lang="pl-PL" sz="1500" u="heavy" dirty="0">
                <a:uFill>
                  <a:solidFill>
                    <a:srgbClr val="D9DF20"/>
                  </a:solidFill>
                </a:uFill>
                <a:latin typeface="Arial" pitchFamily="34" charset="0"/>
                <a:cs typeface="Arial" pitchFamily="34" charset="0"/>
              </a:rPr>
              <a:t>Rusztowania</a:t>
            </a:r>
          </a:p>
          <a:p>
            <a:pPr algn="r"/>
            <a:r>
              <a:rPr lang="pl-PL" sz="1500" u="heavy" dirty="0">
                <a:uFill>
                  <a:solidFill>
                    <a:srgbClr val="D9DF20"/>
                  </a:solidFill>
                </a:uFill>
                <a:latin typeface="Arial" pitchFamily="34" charset="0"/>
                <a:cs typeface="Arial" pitchFamily="34" charset="0"/>
              </a:rPr>
              <a:t>(</a:t>
            </a:r>
            <a:r>
              <a:rPr lang="pl-PL" sz="1500" u="heavy" dirty="0" err="1">
                <a:uFill>
                  <a:solidFill>
                    <a:srgbClr val="D9DF20"/>
                  </a:solidFill>
                </a:uFill>
                <a:latin typeface="Arial" pitchFamily="34" charset="0"/>
                <a:cs typeface="Arial" pitchFamily="34" charset="0"/>
              </a:rPr>
              <a:t>scaff-tag</a:t>
            </a:r>
            <a:r>
              <a:rPr lang="pl-PL" sz="1500" u="heavy" dirty="0">
                <a:uFill>
                  <a:solidFill>
                    <a:srgbClr val="D9DF20"/>
                  </a:solidFill>
                </a:uFill>
                <a:latin typeface="Arial" pitchFamily="34" charset="0"/>
                <a:cs typeface="Arial" pitchFamily="34" charset="0"/>
              </a:rPr>
              <a:t>)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B69285DD-190C-4A59-B003-497B7C5DE91F}"/>
              </a:ext>
            </a:extLst>
          </p:cNvPr>
          <p:cNvCxnSpPr>
            <a:cxnSpLocks/>
          </p:cNvCxnSpPr>
          <p:nvPr/>
        </p:nvCxnSpPr>
        <p:spPr>
          <a:xfrm flipV="1">
            <a:off x="8493968" y="559436"/>
            <a:ext cx="2834432" cy="350519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21D1DEA5-E723-45BB-AC1F-25FCBD6B1B9B}"/>
              </a:ext>
            </a:extLst>
          </p:cNvPr>
          <p:cNvCxnSpPr>
            <a:cxnSpLocks/>
          </p:cNvCxnSpPr>
          <p:nvPr/>
        </p:nvCxnSpPr>
        <p:spPr>
          <a:xfrm flipV="1">
            <a:off x="8514805" y="1450649"/>
            <a:ext cx="2813595" cy="222310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C6AA7436-DAC1-464F-B4C4-90ACAA1A3A7A}"/>
              </a:ext>
            </a:extLst>
          </p:cNvPr>
          <p:cNvCxnSpPr>
            <a:cxnSpLocks/>
          </p:cNvCxnSpPr>
          <p:nvPr/>
        </p:nvCxnSpPr>
        <p:spPr>
          <a:xfrm flipV="1">
            <a:off x="8514805" y="2077035"/>
            <a:ext cx="2813595" cy="106622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53640EC8-DF50-49DE-9F9F-D36FE9DB9C7E}"/>
              </a:ext>
            </a:extLst>
          </p:cNvPr>
          <p:cNvCxnSpPr>
            <a:cxnSpLocks/>
          </p:cNvCxnSpPr>
          <p:nvPr/>
        </p:nvCxnSpPr>
        <p:spPr>
          <a:xfrm>
            <a:off x="11336091" y="1450649"/>
            <a:ext cx="378389" cy="153888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1435A841-B98B-41A6-B344-691566F8C772}"/>
              </a:ext>
            </a:extLst>
          </p:cNvPr>
          <p:cNvCxnSpPr>
            <a:cxnSpLocks/>
          </p:cNvCxnSpPr>
          <p:nvPr/>
        </p:nvCxnSpPr>
        <p:spPr>
          <a:xfrm>
            <a:off x="11336091" y="559436"/>
            <a:ext cx="378389" cy="309879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9D125492-4119-4CFA-9CD8-8A7086BD2F8A}"/>
              </a:ext>
            </a:extLst>
          </p:cNvPr>
          <p:cNvCxnSpPr>
            <a:cxnSpLocks/>
          </p:cNvCxnSpPr>
          <p:nvPr/>
        </p:nvCxnSpPr>
        <p:spPr>
          <a:xfrm>
            <a:off x="11336091" y="2075955"/>
            <a:ext cx="378389" cy="107702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B28DD832-B434-4A91-AD7A-7BCB99026D35}"/>
              </a:ext>
            </a:extLst>
          </p:cNvPr>
          <p:cNvCxnSpPr>
            <a:cxnSpLocks/>
          </p:cNvCxnSpPr>
          <p:nvPr/>
        </p:nvCxnSpPr>
        <p:spPr>
          <a:xfrm flipV="1">
            <a:off x="9032240" y="1604537"/>
            <a:ext cx="2682240" cy="124554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39B46EF6-CDF4-43AE-9022-7AD5D0848B40}"/>
              </a:ext>
            </a:extLst>
          </p:cNvPr>
          <p:cNvCxnSpPr>
            <a:cxnSpLocks/>
          </p:cNvCxnSpPr>
          <p:nvPr/>
        </p:nvCxnSpPr>
        <p:spPr>
          <a:xfrm flipV="1">
            <a:off x="9032240" y="828124"/>
            <a:ext cx="2682240" cy="235719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B537DCA7-C692-4AE1-878C-8CCBCBF56155}"/>
              </a:ext>
            </a:extLst>
          </p:cNvPr>
          <p:cNvCxnSpPr>
            <a:cxnSpLocks/>
          </p:cNvCxnSpPr>
          <p:nvPr/>
        </p:nvCxnSpPr>
        <p:spPr>
          <a:xfrm>
            <a:off x="8534823" y="1655911"/>
            <a:ext cx="532977" cy="73180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8356E548-394A-4325-8011-53CFC44392FA}"/>
              </a:ext>
            </a:extLst>
          </p:cNvPr>
          <p:cNvCxnSpPr>
            <a:cxnSpLocks/>
          </p:cNvCxnSpPr>
          <p:nvPr/>
        </p:nvCxnSpPr>
        <p:spPr>
          <a:xfrm>
            <a:off x="8503955" y="893332"/>
            <a:ext cx="563845" cy="182071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wal 41">
            <a:extLst>
              <a:ext uri="{FF2B5EF4-FFF2-40B4-BE49-F238E27FC236}">
                <a16:creationId xmlns:a16="http://schemas.microsoft.com/office/drawing/2014/main" id="{CB2231C0-04D6-4579-B4FF-CF6F6906A94F}"/>
              </a:ext>
            </a:extLst>
          </p:cNvPr>
          <p:cNvSpPr/>
          <p:nvPr/>
        </p:nvSpPr>
        <p:spPr>
          <a:xfrm>
            <a:off x="8230019" y="4725035"/>
            <a:ext cx="457200" cy="467360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Owal 45">
            <a:extLst>
              <a:ext uri="{FF2B5EF4-FFF2-40B4-BE49-F238E27FC236}">
                <a16:creationId xmlns:a16="http://schemas.microsoft.com/office/drawing/2014/main" id="{F3DE2401-A40A-42C2-8B04-AF4962C6D505}"/>
              </a:ext>
            </a:extLst>
          </p:cNvPr>
          <p:cNvSpPr/>
          <p:nvPr/>
        </p:nvSpPr>
        <p:spPr>
          <a:xfrm>
            <a:off x="8801311" y="4491355"/>
            <a:ext cx="457200" cy="467360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46">
            <a:extLst>
              <a:ext uri="{FF2B5EF4-FFF2-40B4-BE49-F238E27FC236}">
                <a16:creationId xmlns:a16="http://schemas.microsoft.com/office/drawing/2014/main" id="{38B2637B-6B79-47B4-B15D-813456189593}"/>
              </a:ext>
            </a:extLst>
          </p:cNvPr>
          <p:cNvSpPr/>
          <p:nvPr/>
        </p:nvSpPr>
        <p:spPr>
          <a:xfrm>
            <a:off x="11065562" y="5184933"/>
            <a:ext cx="457200" cy="467360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47">
            <a:extLst>
              <a:ext uri="{FF2B5EF4-FFF2-40B4-BE49-F238E27FC236}">
                <a16:creationId xmlns:a16="http://schemas.microsoft.com/office/drawing/2014/main" id="{3F24E4DB-E108-4A7E-925B-DB2E93BE2CB2}"/>
              </a:ext>
            </a:extLst>
          </p:cNvPr>
          <p:cNvSpPr/>
          <p:nvPr/>
        </p:nvSpPr>
        <p:spPr>
          <a:xfrm>
            <a:off x="11349456" y="4826699"/>
            <a:ext cx="457200" cy="467360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7" name="Łącznik prosty 26">
            <a:extLst>
              <a:ext uri="{FF2B5EF4-FFF2-40B4-BE49-F238E27FC236}">
                <a16:creationId xmlns:a16="http://schemas.microsoft.com/office/drawing/2014/main" id="{335E2675-1C1F-44A8-9697-B019E374307A}"/>
              </a:ext>
            </a:extLst>
          </p:cNvPr>
          <p:cNvCxnSpPr>
            <a:cxnSpLocks/>
          </p:cNvCxnSpPr>
          <p:nvPr/>
        </p:nvCxnSpPr>
        <p:spPr>
          <a:xfrm flipV="1">
            <a:off x="7678175" y="2169444"/>
            <a:ext cx="780444" cy="3220178"/>
          </a:xfrm>
          <a:prstGeom prst="line">
            <a:avLst/>
          </a:prstGeom>
          <a:ln w="76200">
            <a:solidFill>
              <a:srgbClr val="6D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27">
            <a:extLst>
              <a:ext uri="{FF2B5EF4-FFF2-40B4-BE49-F238E27FC236}">
                <a16:creationId xmlns:a16="http://schemas.microsoft.com/office/drawing/2014/main" id="{122521D5-2CC6-43E3-A2A0-276E6554D605}"/>
              </a:ext>
            </a:extLst>
          </p:cNvPr>
          <p:cNvCxnSpPr>
            <a:cxnSpLocks/>
          </p:cNvCxnSpPr>
          <p:nvPr/>
        </p:nvCxnSpPr>
        <p:spPr>
          <a:xfrm flipV="1">
            <a:off x="10748871" y="2074206"/>
            <a:ext cx="587220" cy="3982980"/>
          </a:xfrm>
          <a:prstGeom prst="line">
            <a:avLst/>
          </a:prstGeom>
          <a:ln w="76200">
            <a:solidFill>
              <a:srgbClr val="6D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23" grpId="0" animBg="1"/>
      <p:bldP spid="24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b="1" dirty="0"/>
              <a:t>BEZPIECZNE UŻYCIE SYSTEMÓW PRACY W OGRANICZENIU</a:t>
            </a:r>
            <a:endParaRPr lang="pl-PL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5E7F809-5E34-4035-9671-B8FA751C47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175" y="1180869"/>
            <a:ext cx="6379537" cy="3762606"/>
          </a:xfrm>
          <a:prstGeom prst="rect">
            <a:avLst/>
          </a:prstGeom>
        </p:spPr>
      </p:pic>
      <p:pic>
        <p:nvPicPr>
          <p:cNvPr id="5" name="Picture 2" descr="IMG_1145.JPG">
            <a:extLst>
              <a:ext uri="{FF2B5EF4-FFF2-40B4-BE49-F238E27FC236}">
                <a16:creationId xmlns:a16="http://schemas.microsoft.com/office/drawing/2014/main" id="{FC1008CC-333E-4D98-BE69-3E2E188D5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3465" y="1180869"/>
            <a:ext cx="5161835" cy="378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015456"/>
            <a:ext cx="1154214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Użycie systemów ochrony indywidualnej pracy w ograniczeniu ma wyższy priorytet niż użycie systemów powstrzymujących spadanie (np. systemy samohamowne, amortyzatory włókiennicze). Właściwie zamontowany system pracy w ograniczeniu zabezpieczy pracownika przed wypadnięciem przez krawędź (pracownik nie rozpocznie spadania lub będzie natychmiast zatrzymany). </a:t>
            </a:r>
            <a:endParaRPr lang="en-US" altLang="en-US" sz="1600" dirty="0">
              <a:highlight>
                <a:srgbClr val="FFFF00"/>
              </a:highlight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b="1" dirty="0"/>
              <a:t>BEZPIECZNE UŻYCIE SYSTEMÓW PRACY W OGRANICZENIU</a:t>
            </a:r>
            <a:endParaRPr lang="pl-PL" b="1" dirty="0"/>
          </a:p>
        </p:txBody>
      </p:sp>
      <p:sp>
        <p:nvSpPr>
          <p:cNvPr id="6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261677"/>
            <a:ext cx="115421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1600" dirty="0" err="1">
                <a:cs typeface="Arial" pitchFamily="34" charset="0"/>
              </a:rPr>
              <a:t>Należy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en-US" altLang="en-US" sz="1600" dirty="0" err="1">
                <a:cs typeface="Arial" pitchFamily="34" charset="0"/>
              </a:rPr>
              <a:t>zwrócić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en-US" altLang="en-US" sz="1600" dirty="0" err="1">
                <a:cs typeface="Arial" pitchFamily="34" charset="0"/>
              </a:rPr>
              <a:t>szczególną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en-US" altLang="en-US" sz="1600" dirty="0" err="1">
                <a:cs typeface="Arial" pitchFamily="34" charset="0"/>
              </a:rPr>
              <a:t>uwagę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en-US" altLang="en-US" sz="1600" dirty="0" err="1">
                <a:cs typeface="Arial" pitchFamily="34" charset="0"/>
              </a:rPr>
              <a:t>na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pl-PL" altLang="en-US" sz="1600" dirty="0">
                <a:cs typeface="Arial" pitchFamily="34" charset="0"/>
              </a:rPr>
              <a:t>„</a:t>
            </a:r>
            <a:r>
              <a:rPr lang="en-US" altLang="en-US" sz="1600" dirty="0" err="1">
                <a:cs typeface="Arial" pitchFamily="34" charset="0"/>
              </a:rPr>
              <a:t>efekt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en-US" altLang="en-US" sz="1600" dirty="0" err="1">
                <a:cs typeface="Arial" pitchFamily="34" charset="0"/>
              </a:rPr>
              <a:t>wahadła</a:t>
            </a:r>
            <a:r>
              <a:rPr lang="pl-PL" altLang="en-US" sz="1600" dirty="0">
                <a:cs typeface="Arial" pitchFamily="34" charset="0"/>
              </a:rPr>
              <a:t>”</a:t>
            </a:r>
            <a:r>
              <a:rPr lang="en-US" altLang="en-US" sz="1600" dirty="0">
                <a:cs typeface="Arial" pitchFamily="34" charset="0"/>
              </a:rPr>
              <a:t>, </a:t>
            </a:r>
            <a:r>
              <a:rPr lang="pl-PL" altLang="en-US" sz="1600" dirty="0">
                <a:cs typeface="Arial" pitchFamily="34" charset="0"/>
              </a:rPr>
              <a:t>aby tego uniknąć należy za plecami pracownika zamontować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linkę życia do której przypina on szelki bhp + linkę. W ten sposób niezależnie od tego, gdzie znajduje się pracownik punkt kotwiczenia zawsze znajduje się za pracownikiem (kąt prosty pomiędzy linką życia, a linką od szelek).</a:t>
            </a:r>
            <a:endParaRPr lang="en-US" altLang="en-US" sz="1600" dirty="0">
              <a:highlight>
                <a:srgbClr val="FFFF00"/>
              </a:highlight>
              <a:cs typeface="Arial" pitchFamily="34" charset="0"/>
            </a:endParaRPr>
          </a:p>
        </p:txBody>
      </p:sp>
      <p:pic>
        <p:nvPicPr>
          <p:cNvPr id="7" name="Picture 14" descr="retractable Pendulum 1.jpg">
            <a:extLst>
              <a:ext uri="{FF2B5EF4-FFF2-40B4-BE49-F238E27FC236}">
                <a16:creationId xmlns:a16="http://schemas.microsoft.com/office/drawing/2014/main" id="{5D90986D-23B7-4542-BC4E-B984BFC110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3184" y="1685925"/>
            <a:ext cx="19827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 descr="Obraz zawierający obiekt&#10;&#10;Opis wygenerowany przy bardzo wysokim poziomie pewności">
            <a:extLst>
              <a:ext uri="{FF2B5EF4-FFF2-40B4-BE49-F238E27FC236}">
                <a16:creationId xmlns:a16="http://schemas.microsoft.com/office/drawing/2014/main" id="{02612E72-348D-4BCD-9F81-3642966743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359" y="1974586"/>
            <a:ext cx="4509892" cy="129379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5A523F4-4FD9-4391-9CB3-EAEEDBFB5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4960" y="1628751"/>
            <a:ext cx="3650458" cy="322037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693B658-EA82-4F88-8D99-D91381C889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213" y="3256352"/>
            <a:ext cx="1552586" cy="1881572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8EB6E0B-F6A6-4FD5-A8DB-A437CFF6479C}"/>
              </a:ext>
            </a:extLst>
          </p:cNvPr>
          <p:cNvSpPr txBox="1"/>
          <p:nvPr/>
        </p:nvSpPr>
        <p:spPr>
          <a:xfrm>
            <a:off x="2877585" y="1357885"/>
            <a:ext cx="2318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Praca</a:t>
            </a:r>
          </a:p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 ograniczeniu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D4474C1-C394-4538-B9CD-03D8C81BF93C}"/>
              </a:ext>
            </a:extLst>
          </p:cNvPr>
          <p:cNvSpPr txBox="1"/>
          <p:nvPr/>
        </p:nvSpPr>
        <p:spPr>
          <a:xfrm>
            <a:off x="446815" y="1357885"/>
            <a:ext cx="1908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Powstrzymanie spadania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6DA3E99-34CA-4E84-8E53-057A2826BDFC}"/>
              </a:ext>
            </a:extLst>
          </p:cNvPr>
          <p:cNvSpPr txBox="1"/>
          <p:nvPr/>
        </p:nvSpPr>
        <p:spPr>
          <a:xfrm>
            <a:off x="7946164" y="1577627"/>
            <a:ext cx="25694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Efekt wahadła</a:t>
            </a:r>
          </a:p>
        </p:txBody>
      </p:sp>
      <p:pic>
        <p:nvPicPr>
          <p:cNvPr id="18" name="Obraz 17" descr="Obraz zawierający niebo, zewnętrzne, mężczyzna, woda&#10;&#10;Opis wygenerowany przy bardzo wysokim poziomie pewności">
            <a:extLst>
              <a:ext uri="{FF2B5EF4-FFF2-40B4-BE49-F238E27FC236}">
                <a16:creationId xmlns:a16="http://schemas.microsoft.com/office/drawing/2014/main" id="{D4870C48-3539-49C3-9D2F-062A6FE412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6671" y="3265399"/>
            <a:ext cx="2113769" cy="1652624"/>
          </a:xfrm>
          <a:prstGeom prst="rect">
            <a:avLst/>
          </a:prstGeom>
        </p:spPr>
      </p:pic>
      <p:pic>
        <p:nvPicPr>
          <p:cNvPr id="19" name="Obraz 18" descr="good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2" y="2733677"/>
            <a:ext cx="742948" cy="742948"/>
          </a:xfrm>
          <a:prstGeom prst="rect">
            <a:avLst/>
          </a:prstGeom>
        </p:spPr>
      </p:pic>
      <p:pic>
        <p:nvPicPr>
          <p:cNvPr id="20" name="Obraz 19" descr="goo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802" y="3990976"/>
            <a:ext cx="742948" cy="742948"/>
          </a:xfrm>
          <a:prstGeom prst="rect">
            <a:avLst/>
          </a:prstGeom>
        </p:spPr>
      </p:pic>
      <p:pic>
        <p:nvPicPr>
          <p:cNvPr id="21" name="Obraz 20" descr="goo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2327" y="3990976"/>
            <a:ext cx="742948" cy="742948"/>
          </a:xfrm>
          <a:prstGeom prst="rect">
            <a:avLst/>
          </a:prstGeom>
        </p:spPr>
      </p:pic>
      <p:pic>
        <p:nvPicPr>
          <p:cNvPr id="22" name="Obraz 21" descr="goo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452" y="2733677"/>
            <a:ext cx="742948" cy="74294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b="1" dirty="0"/>
              <a:t>PUNKTY KOTWICZENIA</a:t>
            </a:r>
            <a:endParaRPr lang="pl-PL" b="1" dirty="0"/>
          </a:p>
        </p:txBody>
      </p:sp>
      <p:sp>
        <p:nvSpPr>
          <p:cNvPr id="4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261677"/>
            <a:ext cx="115421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Punkty kotwiczenia powinny być zamocowane do głównej konstrukcji budynku i przetestowane na wyrywanie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oraz odpowiedniej nośności. Punkty kotwiczenia najlepiej jak znajdują się ponad głowami pracowników. Jeżeli nie jest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to możliwe trzeba się upewnić, że sprzęt ochronny nie za plącze się w inne elementy znajdujące się w miejscu pracy.</a:t>
            </a:r>
            <a:endParaRPr lang="en-US" altLang="en-US" sz="1600" dirty="0">
              <a:cs typeface="Arial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F05960A-E752-494B-8E34-4630B98E04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3446"/>
            <a:ext cx="4671809" cy="347561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BE0B1B4-E910-4374-9E8E-27CA49634300}"/>
              </a:ext>
            </a:extLst>
          </p:cNvPr>
          <p:cNvSpPr txBox="1"/>
          <p:nvPr/>
        </p:nvSpPr>
        <p:spPr>
          <a:xfrm>
            <a:off x="5908430" y="1690321"/>
            <a:ext cx="50272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A – małe ryzyko – punkt kotwiczenia wysoko – mniejsza siła przy upadku </a:t>
            </a:r>
          </a:p>
          <a:p>
            <a:endParaRPr lang="pl-PL" sz="2000" dirty="0"/>
          </a:p>
          <a:p>
            <a:r>
              <a:rPr lang="pl-PL" sz="2000" dirty="0"/>
              <a:t>B -  średnie ryzyko</a:t>
            </a:r>
          </a:p>
          <a:p>
            <a:endParaRPr lang="pl-PL" sz="2000" dirty="0"/>
          </a:p>
          <a:p>
            <a:r>
              <a:rPr lang="pl-PL" sz="2000" dirty="0"/>
              <a:t>C – wysokie ryzyko – punkt kotwiczenia nisko – duża siła przy upadku</a:t>
            </a:r>
          </a:p>
        </p:txBody>
      </p:sp>
      <p:sp>
        <p:nvSpPr>
          <p:cNvPr id="9" name="Owal 33">
            <a:extLst>
              <a:ext uri="{FF2B5EF4-FFF2-40B4-BE49-F238E27FC236}">
                <a16:creationId xmlns:a16="http://schemas.microsoft.com/office/drawing/2014/main" id="{DE45B469-AA00-4A5E-AE92-EFB21338725F}"/>
              </a:ext>
            </a:extLst>
          </p:cNvPr>
          <p:cNvSpPr/>
          <p:nvPr/>
        </p:nvSpPr>
        <p:spPr>
          <a:xfrm>
            <a:off x="5612422" y="3301436"/>
            <a:ext cx="257908" cy="241940"/>
          </a:xfrm>
          <a:prstGeom prst="ellipse">
            <a:avLst/>
          </a:prstGeom>
          <a:solidFill>
            <a:srgbClr val="FB3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Owal 45">
            <a:extLst>
              <a:ext uri="{FF2B5EF4-FFF2-40B4-BE49-F238E27FC236}">
                <a16:creationId xmlns:a16="http://schemas.microsoft.com/office/drawing/2014/main" id="{96667136-41A1-40FC-B064-EF2E90FBB6FE}"/>
              </a:ext>
            </a:extLst>
          </p:cNvPr>
          <p:cNvSpPr/>
          <p:nvPr/>
        </p:nvSpPr>
        <p:spPr>
          <a:xfrm>
            <a:off x="5612422" y="2692690"/>
            <a:ext cx="257908" cy="241940"/>
          </a:xfrm>
          <a:prstGeom prst="ellipse">
            <a:avLst/>
          </a:prstGeom>
          <a:solidFill>
            <a:srgbClr val="D9D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Owal 46">
            <a:extLst>
              <a:ext uri="{FF2B5EF4-FFF2-40B4-BE49-F238E27FC236}">
                <a16:creationId xmlns:a16="http://schemas.microsoft.com/office/drawing/2014/main" id="{1D240D29-500C-4E6C-941A-C8F27AB2E595}"/>
              </a:ext>
            </a:extLst>
          </p:cNvPr>
          <p:cNvSpPr/>
          <p:nvPr/>
        </p:nvSpPr>
        <p:spPr>
          <a:xfrm>
            <a:off x="5586044" y="1785921"/>
            <a:ext cx="257908" cy="241940"/>
          </a:xfrm>
          <a:prstGeom prst="ellipse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Owal 47">
            <a:extLst>
              <a:ext uri="{FF2B5EF4-FFF2-40B4-BE49-F238E27FC236}">
                <a16:creationId xmlns:a16="http://schemas.microsoft.com/office/drawing/2014/main" id="{CC5FCE76-AA9D-468E-990C-B37EC045EBB0}"/>
              </a:ext>
            </a:extLst>
          </p:cNvPr>
          <p:cNvSpPr/>
          <p:nvPr/>
        </p:nvSpPr>
        <p:spPr>
          <a:xfrm>
            <a:off x="3816025" y="1620413"/>
            <a:ext cx="257908" cy="241940"/>
          </a:xfrm>
          <a:prstGeom prst="ellipse">
            <a:avLst/>
          </a:prstGeom>
          <a:solidFill>
            <a:srgbClr val="FB3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Owal 48">
            <a:extLst>
              <a:ext uri="{FF2B5EF4-FFF2-40B4-BE49-F238E27FC236}">
                <a16:creationId xmlns:a16="http://schemas.microsoft.com/office/drawing/2014/main" id="{2E025852-FC67-4D26-978E-83AFB3A64F7D}"/>
              </a:ext>
            </a:extLst>
          </p:cNvPr>
          <p:cNvSpPr/>
          <p:nvPr/>
        </p:nvSpPr>
        <p:spPr>
          <a:xfrm>
            <a:off x="2596825" y="1616832"/>
            <a:ext cx="257908" cy="241940"/>
          </a:xfrm>
          <a:prstGeom prst="ellipse">
            <a:avLst/>
          </a:prstGeom>
          <a:solidFill>
            <a:srgbClr val="D9D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Owal 49">
            <a:extLst>
              <a:ext uri="{FF2B5EF4-FFF2-40B4-BE49-F238E27FC236}">
                <a16:creationId xmlns:a16="http://schemas.microsoft.com/office/drawing/2014/main" id="{BB834522-17F4-4F71-8C43-E602C80B2A7C}"/>
              </a:ext>
            </a:extLst>
          </p:cNvPr>
          <p:cNvSpPr/>
          <p:nvPr/>
        </p:nvSpPr>
        <p:spPr>
          <a:xfrm>
            <a:off x="1521151" y="1616832"/>
            <a:ext cx="257908" cy="241940"/>
          </a:xfrm>
          <a:prstGeom prst="ellipse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budynek, ściana, wewnątrz, stojące&#10;&#10;Opis wygenerowany przy bardzo wysokim poziomie pewności">
            <a:extLst>
              <a:ext uri="{FF2B5EF4-FFF2-40B4-BE49-F238E27FC236}">
                <a16:creationId xmlns:a16="http://schemas.microsoft.com/office/drawing/2014/main" id="{8060CD01-61D7-4186-A74D-CFD67BEDD3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1653" y="666750"/>
            <a:ext cx="2736475" cy="5153025"/>
          </a:xfrm>
          <a:prstGeom prst="rect">
            <a:avLst/>
          </a:prstGeom>
          <a:effectLst/>
        </p:spPr>
      </p:pic>
      <p:pic>
        <p:nvPicPr>
          <p:cNvPr id="5" name="Obraz 4" descr="Obraz zawierający niebo, zewnętrzne, budynek, mężczyzna&#10;&#10;Opis wygenerowany przy bardzo wysokim poziomie pewności">
            <a:extLst>
              <a:ext uri="{FF2B5EF4-FFF2-40B4-BE49-F238E27FC236}">
                <a16:creationId xmlns:a16="http://schemas.microsoft.com/office/drawing/2014/main" id="{7BCB072B-0918-4490-8100-E99A25429A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054" y="664813"/>
            <a:ext cx="4366203" cy="3274652"/>
          </a:xfrm>
          <a:prstGeom prst="rect">
            <a:avLst/>
          </a:prstGeom>
          <a:effectLst/>
        </p:spPr>
      </p:pic>
      <p:pic>
        <p:nvPicPr>
          <p:cNvPr id="6" name="Obraz 5" descr="Obraz zawierający niebo, płot, zewnętrzne, budynek&#10;&#10;Opis wygenerowany przy bardzo wysokim poziomie pewności">
            <a:extLst>
              <a:ext uri="{FF2B5EF4-FFF2-40B4-BE49-F238E27FC236}">
                <a16:creationId xmlns:a16="http://schemas.microsoft.com/office/drawing/2014/main" id="{5F72B93B-BB2D-458A-906C-CC1AA56F70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3078" y="664813"/>
            <a:ext cx="4402222" cy="2159557"/>
          </a:xfrm>
          <a:prstGeom prst="rect">
            <a:avLst/>
          </a:prstGeom>
          <a:effectLst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FC0326D-6E89-492A-854C-595DDCD338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62223" y="3305481"/>
            <a:ext cx="2886841" cy="2165131"/>
          </a:xfrm>
          <a:prstGeom prst="rect">
            <a:avLst/>
          </a:prstGeom>
          <a:effectLst/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76E423D-0EB7-4FCF-B4DF-89BD9AC296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439125" y="3345292"/>
            <a:ext cx="2886840" cy="2085509"/>
          </a:xfrm>
          <a:prstGeom prst="rect">
            <a:avLst/>
          </a:prstGeom>
          <a:effectLst/>
        </p:spPr>
      </p:pic>
      <p:pic>
        <p:nvPicPr>
          <p:cNvPr id="11" name="Obraz 10" descr="good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580" y="4238625"/>
            <a:ext cx="1581150" cy="15811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b="1" dirty="0"/>
              <a:t>WYGRADZANIE STREF NIEBEZPIECZNYCH</a:t>
            </a:r>
            <a:endParaRPr lang="pl-PL" b="1" dirty="0"/>
          </a:p>
        </p:txBody>
      </p:sp>
      <p:pic>
        <p:nvPicPr>
          <p:cNvPr id="4" name="Obraz 3" descr="Obraz zawierający osoba, podłoże, budynek, zewnętrzne&#10;&#10;Opis wygenerowany przy bardzo wysokim poziomie pewności">
            <a:extLst>
              <a:ext uri="{FF2B5EF4-FFF2-40B4-BE49-F238E27FC236}">
                <a16:creationId xmlns:a16="http://schemas.microsoft.com/office/drawing/2014/main" id="{7813C553-0666-477E-996F-DFB4BB1CD4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563" y="1183509"/>
            <a:ext cx="5576737" cy="4302891"/>
          </a:xfrm>
          <a:prstGeom prst="rect">
            <a:avLst/>
          </a:prstGeom>
        </p:spPr>
      </p:pic>
      <p:pic>
        <p:nvPicPr>
          <p:cNvPr id="5" name="Obraz 4" descr="Obraz zawierający budynek, zewnętrzne, podłoże, płot&#10;&#10;Opis wygenerowany przy bardzo wysokim poziomie pewności">
            <a:extLst>
              <a:ext uri="{FF2B5EF4-FFF2-40B4-BE49-F238E27FC236}">
                <a16:creationId xmlns:a16="http://schemas.microsoft.com/office/drawing/2014/main" id="{0F6883B2-7F1E-41F2-92DA-A5CD55C90C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1181100"/>
            <a:ext cx="5737188" cy="4302892"/>
          </a:xfrm>
          <a:prstGeom prst="rect">
            <a:avLst/>
          </a:prstGeom>
        </p:spPr>
      </p:pic>
      <p:sp>
        <p:nvSpPr>
          <p:cNvPr id="10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507899"/>
            <a:ext cx="11542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Strefa niebezpieczna nie może wynosić mniej niż 1/10 wysokości, z której mogą spadać przedmioty, lecz nie mniej niż 6m. Zawsze zabezpieczaj miejsce prac przed niepowołanym dostępem innych pracowników. </a:t>
            </a:r>
            <a:r>
              <a:rPr lang="en-US" altLang="en-US" sz="1600" dirty="0">
                <a:cs typeface="Arial" pitchFamily="34" charset="0"/>
              </a:rPr>
              <a:t> </a:t>
            </a:r>
            <a:endParaRPr lang="pl-PL" altLang="en-US" sz="1600" dirty="0"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/>
          <p:nvPr/>
        </p:nvGrpSpPr>
        <p:grpSpPr>
          <a:xfrm>
            <a:off x="2012005" y="1687928"/>
            <a:ext cx="1967135" cy="3922579"/>
            <a:chOff x="1378766" y="1417266"/>
            <a:chExt cx="1625671" cy="3241680"/>
          </a:xfrm>
        </p:grpSpPr>
        <p:pic>
          <p:nvPicPr>
            <p:cNvPr id="6" name="Google Shape;1887;p54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1428728" y="1684091"/>
              <a:ext cx="1531450" cy="2705874"/>
            </a:xfrm>
            <a:prstGeom prst="rect">
              <a:avLst/>
            </a:prstGeom>
            <a:noFill/>
            <a:ln>
              <a:solidFill>
                <a:srgbClr val="535459"/>
              </a:solidFill>
            </a:ln>
          </p:spPr>
        </p:pic>
        <p:sp>
          <p:nvSpPr>
            <p:cNvPr id="7" name="Google Shape;1888;p54"/>
            <p:cNvSpPr/>
            <p:nvPr/>
          </p:nvSpPr>
          <p:spPr>
            <a:xfrm>
              <a:off x="1378766" y="1417266"/>
              <a:ext cx="1625671" cy="3241680"/>
            </a:xfrm>
            <a:custGeom>
              <a:avLst/>
              <a:gdLst/>
              <a:ahLst/>
              <a:cxnLst/>
              <a:rect l="l" t="t" r="r" b="b"/>
              <a:pathLst>
                <a:path w="103480" h="206345" extrusionOk="0">
                  <a:moveTo>
                    <a:pt x="61741" y="8558"/>
                  </a:moveTo>
                  <a:cubicBezTo>
                    <a:pt x="62649" y="8558"/>
                    <a:pt x="62637" y="9975"/>
                    <a:pt x="61704" y="9975"/>
                  </a:cubicBezTo>
                  <a:cubicBezTo>
                    <a:pt x="61677" y="9975"/>
                    <a:pt x="61650" y="9973"/>
                    <a:pt x="61623" y="9971"/>
                  </a:cubicBezTo>
                  <a:lnTo>
                    <a:pt x="40979" y="9971"/>
                  </a:lnTo>
                  <a:cubicBezTo>
                    <a:pt x="40952" y="9973"/>
                    <a:pt x="40925" y="9975"/>
                    <a:pt x="40898" y="9975"/>
                  </a:cubicBezTo>
                  <a:cubicBezTo>
                    <a:pt x="39965" y="9975"/>
                    <a:pt x="39952" y="8558"/>
                    <a:pt x="40861" y="8558"/>
                  </a:cubicBezTo>
                  <a:cubicBezTo>
                    <a:pt x="40899" y="8558"/>
                    <a:pt x="40938" y="8561"/>
                    <a:pt x="40979" y="8566"/>
                  </a:cubicBezTo>
                  <a:lnTo>
                    <a:pt x="61623" y="8566"/>
                  </a:lnTo>
                  <a:cubicBezTo>
                    <a:pt x="61664" y="8561"/>
                    <a:pt x="61703" y="8558"/>
                    <a:pt x="61741" y="8558"/>
                  </a:cubicBezTo>
                  <a:close/>
                  <a:moveTo>
                    <a:pt x="100713" y="16164"/>
                  </a:moveTo>
                  <a:lnTo>
                    <a:pt x="100713" y="189567"/>
                  </a:lnTo>
                  <a:lnTo>
                    <a:pt x="2987" y="189567"/>
                  </a:lnTo>
                  <a:lnTo>
                    <a:pt x="2987" y="16164"/>
                  </a:lnTo>
                  <a:close/>
                  <a:moveTo>
                    <a:pt x="22357" y="196638"/>
                  </a:moveTo>
                  <a:lnTo>
                    <a:pt x="22313" y="197165"/>
                  </a:lnTo>
                  <a:lnTo>
                    <a:pt x="18448" y="197165"/>
                  </a:lnTo>
                  <a:lnTo>
                    <a:pt x="18448" y="196638"/>
                  </a:lnTo>
                  <a:close/>
                  <a:moveTo>
                    <a:pt x="53277" y="196726"/>
                  </a:moveTo>
                  <a:cubicBezTo>
                    <a:pt x="53365" y="196726"/>
                    <a:pt x="53453" y="196814"/>
                    <a:pt x="53453" y="196945"/>
                  </a:cubicBezTo>
                  <a:lnTo>
                    <a:pt x="53453" y="199976"/>
                  </a:lnTo>
                  <a:cubicBezTo>
                    <a:pt x="53453" y="200064"/>
                    <a:pt x="53365" y="200152"/>
                    <a:pt x="53234" y="200152"/>
                  </a:cubicBezTo>
                  <a:lnTo>
                    <a:pt x="50203" y="200152"/>
                  </a:lnTo>
                  <a:cubicBezTo>
                    <a:pt x="50071" y="200152"/>
                    <a:pt x="49983" y="200064"/>
                    <a:pt x="49983" y="199976"/>
                  </a:cubicBezTo>
                  <a:lnTo>
                    <a:pt x="49983" y="196945"/>
                  </a:lnTo>
                  <a:cubicBezTo>
                    <a:pt x="49983" y="196814"/>
                    <a:pt x="50071" y="196726"/>
                    <a:pt x="50203" y="196726"/>
                  </a:cubicBezTo>
                  <a:close/>
                  <a:moveTo>
                    <a:pt x="80706" y="196517"/>
                  </a:moveTo>
                  <a:cubicBezTo>
                    <a:pt x="80761" y="196517"/>
                    <a:pt x="80816" y="196528"/>
                    <a:pt x="80860" y="196550"/>
                  </a:cubicBezTo>
                  <a:cubicBezTo>
                    <a:pt x="80948" y="196638"/>
                    <a:pt x="80948" y="196770"/>
                    <a:pt x="80860" y="196858"/>
                  </a:cubicBezTo>
                  <a:lnTo>
                    <a:pt x="79455" y="198263"/>
                  </a:lnTo>
                  <a:cubicBezTo>
                    <a:pt x="79367" y="198351"/>
                    <a:pt x="79323" y="198439"/>
                    <a:pt x="79323" y="198527"/>
                  </a:cubicBezTo>
                  <a:cubicBezTo>
                    <a:pt x="79323" y="198614"/>
                    <a:pt x="79367" y="198702"/>
                    <a:pt x="79455" y="198790"/>
                  </a:cubicBezTo>
                  <a:lnTo>
                    <a:pt x="80860" y="200196"/>
                  </a:lnTo>
                  <a:cubicBezTo>
                    <a:pt x="80948" y="200284"/>
                    <a:pt x="80948" y="200415"/>
                    <a:pt x="80860" y="200503"/>
                  </a:cubicBezTo>
                  <a:cubicBezTo>
                    <a:pt x="80816" y="200547"/>
                    <a:pt x="80761" y="200569"/>
                    <a:pt x="80706" y="200569"/>
                  </a:cubicBezTo>
                  <a:cubicBezTo>
                    <a:pt x="80652" y="200569"/>
                    <a:pt x="80597" y="200547"/>
                    <a:pt x="80553" y="200503"/>
                  </a:cubicBezTo>
                  <a:lnTo>
                    <a:pt x="79147" y="199098"/>
                  </a:lnTo>
                  <a:cubicBezTo>
                    <a:pt x="79015" y="198922"/>
                    <a:pt x="78928" y="198746"/>
                    <a:pt x="78928" y="198527"/>
                  </a:cubicBezTo>
                  <a:cubicBezTo>
                    <a:pt x="78928" y="198307"/>
                    <a:pt x="79015" y="198131"/>
                    <a:pt x="79147" y="198000"/>
                  </a:cubicBezTo>
                  <a:lnTo>
                    <a:pt x="80553" y="196550"/>
                  </a:lnTo>
                  <a:cubicBezTo>
                    <a:pt x="80597" y="196528"/>
                    <a:pt x="80652" y="196517"/>
                    <a:pt x="80706" y="196517"/>
                  </a:cubicBezTo>
                  <a:close/>
                  <a:moveTo>
                    <a:pt x="15461" y="1"/>
                  </a:moveTo>
                  <a:cubicBezTo>
                    <a:pt x="6940" y="1"/>
                    <a:pt x="1" y="6941"/>
                    <a:pt x="1" y="15461"/>
                  </a:cubicBezTo>
                  <a:lnTo>
                    <a:pt x="1" y="190884"/>
                  </a:lnTo>
                  <a:cubicBezTo>
                    <a:pt x="1" y="199405"/>
                    <a:pt x="6940" y="206345"/>
                    <a:pt x="15461" y="206345"/>
                  </a:cubicBezTo>
                  <a:lnTo>
                    <a:pt x="88019" y="206345"/>
                  </a:lnTo>
                  <a:cubicBezTo>
                    <a:pt x="96540" y="206345"/>
                    <a:pt x="103480" y="199405"/>
                    <a:pt x="103480" y="190884"/>
                  </a:cubicBezTo>
                  <a:lnTo>
                    <a:pt x="103480" y="15461"/>
                  </a:lnTo>
                  <a:cubicBezTo>
                    <a:pt x="103480" y="6941"/>
                    <a:pt x="96540" y="1"/>
                    <a:pt x="88019" y="1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5354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8" name="Symbol zastępczy zawartości 33">
            <a:extLst>
              <a:ext uri="{FF2B5EF4-FFF2-40B4-BE49-F238E27FC236}">
                <a16:creationId xmlns:a16="http://schemas.microsoft.com/office/drawing/2014/main" id="{51C879A3-02D2-4609-AD7E-64B746A01749}"/>
              </a:ext>
            </a:extLst>
          </p:cNvPr>
          <p:cNvSpPr txBox="1">
            <a:spLocks/>
          </p:cNvSpPr>
          <p:nvPr/>
        </p:nvSpPr>
        <p:spPr>
          <a:xfrm>
            <a:off x="4254492" y="3103186"/>
            <a:ext cx="6438901" cy="22750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PROSZĘ WYŁĄCZYĆ/WYCISZYĆ TELEFONY</a:t>
            </a:r>
          </a:p>
        </p:txBody>
      </p:sp>
      <p:sp>
        <p:nvSpPr>
          <p:cNvPr id="9" name="Tytuł 9"/>
          <p:cNvSpPr txBox="1">
            <a:spLocks/>
          </p:cNvSpPr>
          <p:nvPr/>
        </p:nvSpPr>
        <p:spPr>
          <a:xfrm>
            <a:off x="266700" y="530811"/>
            <a:ext cx="11658599" cy="736964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SZKOLENIE INFORMACYJNE DLA PRACOWNIKÓW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b="1" dirty="0"/>
              <a:t>ZABEZPIECZENIE SZYBÓW WINDOWYCH I OTWORÓW W STROPIE</a:t>
            </a:r>
            <a:endParaRPr lang="pl-PL" b="1" dirty="0"/>
          </a:p>
        </p:txBody>
      </p:sp>
      <p:pic>
        <p:nvPicPr>
          <p:cNvPr id="3" name="Obraz 2" descr="Obraz zawierający zewnętrzne, podłoże, plaża, woda&#10;&#10;Opis wygenerowany przy bardzo wysokim poziomie pewności">
            <a:extLst>
              <a:ext uri="{FF2B5EF4-FFF2-40B4-BE49-F238E27FC236}">
                <a16:creationId xmlns:a16="http://schemas.microsoft.com/office/drawing/2014/main" id="{9466EE0B-FD5A-4CC0-99E0-B733C2B2BA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1090" y="1355854"/>
            <a:ext cx="2094210" cy="3711447"/>
          </a:xfrm>
          <a:prstGeom prst="rect">
            <a:avLst/>
          </a:prstGeom>
        </p:spPr>
      </p:pic>
      <p:pic>
        <p:nvPicPr>
          <p:cNvPr id="4" name="Obraz 3" descr="Obraz zawierający wewnątrz, ściana, podłoże, budynek&#10;&#10;Opis wygenerowany przy bardzo wysokim poziomie pewności">
            <a:extLst>
              <a:ext uri="{FF2B5EF4-FFF2-40B4-BE49-F238E27FC236}">
                <a16:creationId xmlns:a16="http://schemas.microsoft.com/office/drawing/2014/main" id="{265776FD-3C24-4618-974A-832E49E277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5455" y="1342395"/>
            <a:ext cx="3069274" cy="3734432"/>
          </a:xfrm>
          <a:prstGeom prst="rect">
            <a:avLst/>
          </a:prstGeom>
        </p:spPr>
      </p:pic>
      <p:pic>
        <p:nvPicPr>
          <p:cNvPr id="5" name="Obraz 4" descr="Obraz zawierający drewniane, ławka, zewnętrzne, budynek&#10;&#10;Opis wygenerowany przy bardzo wysokim poziomie pewności">
            <a:extLst>
              <a:ext uri="{FF2B5EF4-FFF2-40B4-BE49-F238E27FC236}">
                <a16:creationId xmlns:a16="http://schemas.microsoft.com/office/drawing/2014/main" id="{33C9B8E2-0E24-496D-9E2E-0A4F47A605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113775" y="1676871"/>
            <a:ext cx="3711595" cy="3069274"/>
          </a:xfrm>
          <a:prstGeom prst="rect">
            <a:avLst/>
          </a:prstGeom>
        </p:spPr>
      </p:pic>
      <p:pic>
        <p:nvPicPr>
          <p:cNvPr id="6" name="Obraz 5" descr="Obraz zawierający budynek, ściana, podłoże, zewnętrzne&#10;&#10;Opis wygenerowany przy wysokim poziomie pewności">
            <a:extLst>
              <a:ext uri="{FF2B5EF4-FFF2-40B4-BE49-F238E27FC236}">
                <a16:creationId xmlns:a16="http://schemas.microsoft.com/office/drawing/2014/main" id="{DCDEB5E1-6A58-4E85-BD86-C15B9141A4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3"/>
          <a:stretch/>
        </p:blipFill>
        <p:spPr>
          <a:xfrm rot="5400000">
            <a:off x="-335635" y="1948517"/>
            <a:ext cx="3711594" cy="2525974"/>
          </a:xfrm>
          <a:prstGeom prst="rect">
            <a:avLst/>
          </a:prstGeom>
        </p:spPr>
      </p:pic>
      <p:sp>
        <p:nvSpPr>
          <p:cNvPr id="9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261677"/>
            <a:ext cx="115421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W trakcie realizacji stanu surowego</a:t>
            </a:r>
            <a:r>
              <a:rPr lang="en-US" altLang="en-US" sz="1600" dirty="0">
                <a:cs typeface="Arial" pitchFamily="34" charset="0"/>
              </a:rPr>
              <a:t>, </a:t>
            </a:r>
            <a:r>
              <a:rPr lang="pl-PL" altLang="en-US" sz="1600" dirty="0">
                <a:cs typeface="Arial" pitchFamily="34" charset="0"/>
              </a:rPr>
              <a:t>wszystkie szyby windowe musza zostać zabezpieczone podwójnym obarierowaniem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oraz bartnicą, zamontowane bezpośrednio po </a:t>
            </a:r>
            <a:r>
              <a:rPr lang="pl-PL" altLang="en-US" sz="1600" dirty="0" err="1">
                <a:cs typeface="Arial" pitchFamily="34" charset="0"/>
              </a:rPr>
              <a:t>rozszalunku</a:t>
            </a:r>
            <a:r>
              <a:rPr lang="pl-PL" altLang="en-US" sz="1600" dirty="0">
                <a:cs typeface="Arial" pitchFamily="34" charset="0"/>
              </a:rPr>
              <a:t> lub ukończeniu ścian szybu dla każdego z poziomów.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Wszystkie otwory w stropie musza zostać zabezpieczone przykryciem przymocowanym do podłoża. </a:t>
            </a:r>
            <a:endParaRPr lang="en-US" altLang="en-US" sz="1600" dirty="0"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/>
              <a:t>RUSZTOWANIA PRZEJEZDNE </a:t>
            </a:r>
            <a:r>
              <a:rPr lang="pl-PL" altLang="en-US" b="1" dirty="0"/>
              <a:t>- </a:t>
            </a:r>
            <a:r>
              <a:rPr lang="en-US" altLang="en-US" b="1" dirty="0"/>
              <a:t>KOMPLETNOŚĆ (</a:t>
            </a:r>
            <a:r>
              <a:rPr lang="pl-PL" altLang="en-US" b="1" dirty="0"/>
              <a:t>W TYM WYPORY BOCZNE</a:t>
            </a:r>
            <a:r>
              <a:rPr lang="en-US" altLang="en-US" b="1" dirty="0"/>
              <a:t>)</a:t>
            </a:r>
            <a:endParaRPr lang="pl-PL" b="1" dirty="0"/>
          </a:p>
        </p:txBody>
      </p:sp>
      <p:sp>
        <p:nvSpPr>
          <p:cNvPr id="7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015456"/>
            <a:ext cx="1154214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Podczas planowania prac na wysokości należy pamiętać o prawidłowej sekwencji wykonania prac zgodnie z hierarchią środków ochrony.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pl-PL" altLang="en-US" sz="1600" dirty="0">
                <a:cs typeface="Arial" pitchFamily="34" charset="0"/>
              </a:rPr>
              <a:t>Naszym pierwszym wyborem powinno być użycie ochron zbiorowych np. takich jak rusztowania.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Przy rusztowaniach przejezdnych, gdzie ich wysokość jest 3 razy większa niż węższy bok rusztowania, należy zastosować wypory boczne, aby zapewnić ich stabilność (należy sprawdzić instrukcje rusztowania). </a:t>
            </a:r>
            <a:endParaRPr lang="en-US" altLang="en-US" sz="1600" dirty="0">
              <a:cs typeface="Arial" pitchFamily="34" charset="0"/>
            </a:endParaRPr>
          </a:p>
        </p:txBody>
      </p:sp>
      <p:pic>
        <p:nvPicPr>
          <p:cNvPr id="9" name="Obraz 8" descr="Obraz zawierający budynek, rusztowanie&#10;&#10;Opis wygenerowany przy bardzo wysokim poziomie pewności">
            <a:extLst>
              <a:ext uri="{FF2B5EF4-FFF2-40B4-BE49-F238E27FC236}">
                <a16:creationId xmlns:a16="http://schemas.microsoft.com/office/drawing/2014/main" id="{9D85EF46-C516-437E-A129-FE74ED1B0F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11744" y="1635252"/>
            <a:ext cx="3591418" cy="2853579"/>
          </a:xfrm>
          <a:prstGeom prst="rect">
            <a:avLst/>
          </a:prstGeom>
        </p:spPr>
      </p:pic>
      <p:pic>
        <p:nvPicPr>
          <p:cNvPr id="10" name="Obraz 9" descr="Obraz zawierający wewnątrz, budynek, ściana, podłoże&#10;&#10;Opis wygenerowany przy bardzo wysokim poziomie pewności">
            <a:extLst>
              <a:ext uri="{FF2B5EF4-FFF2-40B4-BE49-F238E27FC236}">
                <a16:creationId xmlns:a16="http://schemas.microsoft.com/office/drawing/2014/main" id="{12B67759-8A40-43DB-9154-F29C188840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841576" y="1742227"/>
            <a:ext cx="3600453" cy="2630598"/>
          </a:xfrm>
          <a:prstGeom prst="rect">
            <a:avLst/>
          </a:prstGeom>
        </p:spPr>
      </p:pic>
      <p:pic>
        <p:nvPicPr>
          <p:cNvPr id="11" name="Obraz 10" descr="Obraz zawierający rusztowanie&#10;&#10;Opis wygenerowany przy wysokim poziomie pewności">
            <a:extLst>
              <a:ext uri="{FF2B5EF4-FFF2-40B4-BE49-F238E27FC236}">
                <a16:creationId xmlns:a16="http://schemas.microsoft.com/office/drawing/2014/main" id="{7C6BEA2B-3311-4973-B34D-309A3445EF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920158" y="1474770"/>
            <a:ext cx="3603018" cy="3162947"/>
          </a:xfrm>
          <a:prstGeom prst="rect">
            <a:avLst/>
          </a:prstGeom>
        </p:spPr>
      </p:pic>
      <p:pic>
        <p:nvPicPr>
          <p:cNvPr id="12" name="Obraz 11" descr="Obraz zawierający wewnątrz, budynek, podłoże&#10;&#10;Opis wygenerowany przy wysokim poziomie pewności">
            <a:extLst>
              <a:ext uri="{FF2B5EF4-FFF2-40B4-BE49-F238E27FC236}">
                <a16:creationId xmlns:a16="http://schemas.microsoft.com/office/drawing/2014/main" id="{3424D8D1-7EFE-4F08-9C3C-6A2F25F89A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8929964" y="1862417"/>
            <a:ext cx="3587141" cy="240353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PRACA NA WYSOKOŚCI - DRABINY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9" y="1923193"/>
            <a:ext cx="7762876" cy="34679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dirty="0">
                <a:latin typeface="Arial" pitchFamily="34" charset="0"/>
                <a:cs typeface="Arial" pitchFamily="34" charset="0"/>
              </a:rPr>
              <a:t>Drabiny mogą być użyte do pracy na budowie wtedy, gdy wykorzystanie innego bardziej bezpiecznego sprzętu do pracy na wysokości </a:t>
            </a:r>
            <a:br>
              <a:rPr lang="pl-PL" dirty="0">
                <a:latin typeface="Arial" pitchFamily="34" charset="0"/>
                <a:cs typeface="Arial" pitchFamily="34" charset="0"/>
              </a:rPr>
            </a:br>
            <a:r>
              <a:rPr lang="pl-PL" dirty="0">
                <a:latin typeface="Arial" pitchFamily="34" charset="0"/>
                <a:cs typeface="Arial" pitchFamily="34" charset="0"/>
              </a:rPr>
              <a:t>nie jest możliwe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lvl="0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dirty="0">
                <a:latin typeface="Arial" pitchFamily="34" charset="0"/>
                <a:cs typeface="Arial" pitchFamily="34" charset="0"/>
              </a:rPr>
              <a:t>Nie wolno: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685794" lvl="1" indent="-228594" defTabSz="914377">
              <a:spcBef>
                <a:spcPct val="30000"/>
              </a:spcBef>
              <a:buFont typeface="Arial" pitchFamily="34" charset="0"/>
              <a:buChar char="‒"/>
            </a:pPr>
            <a:r>
              <a:rPr lang="pl-PL" dirty="0">
                <a:latin typeface="Arial" pitchFamily="34" charset="0"/>
                <a:cs typeface="Arial" pitchFamily="34" charset="0"/>
              </a:rPr>
              <a:t>Pracować na drabinach na wysokości powyżej 2m nad poziomem terenu bez stosowania odpowiedniego sprzętu chroniącego przed upadkiem z wysokości (szelki BHP);</a:t>
            </a:r>
            <a:endParaRPr lang="pl-PL" alt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685794" lvl="1" indent="-228594" defTabSz="914377">
              <a:spcBef>
                <a:spcPct val="30000"/>
              </a:spcBef>
              <a:buFont typeface="Arial" pitchFamily="34" charset="0"/>
              <a:buChar char="‒"/>
            </a:pPr>
            <a:r>
              <a:rPr lang="pl-PL" dirty="0">
                <a:latin typeface="Arial" pitchFamily="34" charset="0"/>
                <a:cs typeface="Arial" pitchFamily="34" charset="0"/>
              </a:rPr>
              <a:t>Wykonywać z drabin prac ciesielskich na wysokości powyżej 3m, wykonywać z drabin prac malarskich na wysokości powyżej  4m.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4566972-BF99-4EC1-AB00-EFCAF80D76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5950" y="1266824"/>
            <a:ext cx="2419350" cy="3504311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33DEFC7-A63B-473F-B7EF-69DCF864D330}"/>
              </a:ext>
            </a:extLst>
          </p:cNvPr>
          <p:cNvSpPr txBox="1"/>
          <p:nvPr/>
        </p:nvSpPr>
        <p:spPr>
          <a:xfrm>
            <a:off x="9486901" y="4888670"/>
            <a:ext cx="2552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i="1" dirty="0">
                <a:latin typeface="Arial" pitchFamily="34" charset="0"/>
                <a:cs typeface="Arial" pitchFamily="34" charset="0"/>
              </a:rPr>
              <a:t>Wysokość drabiny powinna umożliwiać pracownikowi pochwycenie podczas wykonywania pracy.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TRANSPORT PIONOWY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A1E823B-B564-4957-BE54-AC69FC74C0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6796" y="3429000"/>
            <a:ext cx="3898504" cy="2653030"/>
          </a:xfrm>
          <a:prstGeom prst="rect">
            <a:avLst/>
          </a:prstGeom>
          <a:effectLst/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59010D4-9780-464A-9919-7BD548BF2E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4284" y="648983"/>
            <a:ext cx="3861016" cy="2636717"/>
          </a:xfrm>
          <a:prstGeom prst="rect">
            <a:avLst/>
          </a:prstGeom>
          <a:effectLst/>
        </p:spPr>
      </p:pic>
      <p:pic>
        <p:nvPicPr>
          <p:cNvPr id="6" name="Obraz 5" descr="Obraz zawierający zewnętrzne, niebo, drzewo, transport&#10;&#10;Opis wygenerowany przy bardzo wysokim poziomie pewności">
            <a:extLst>
              <a:ext uri="{FF2B5EF4-FFF2-40B4-BE49-F238E27FC236}">
                <a16:creationId xmlns:a16="http://schemas.microsoft.com/office/drawing/2014/main" id="{DCB8734E-E63B-4E9B-8386-82FB289F37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5539" y="3445313"/>
            <a:ext cx="2692700" cy="2636717"/>
          </a:xfrm>
          <a:prstGeom prst="rect">
            <a:avLst/>
          </a:prstGeom>
          <a:effectLst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DD315E0-3A85-4D2C-92D9-0E2919F663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175" y="1830694"/>
            <a:ext cx="2307452" cy="4251336"/>
          </a:xfrm>
          <a:prstGeom prst="rect">
            <a:avLst/>
          </a:prstGeom>
          <a:effectLst/>
        </p:spPr>
      </p:pic>
      <p:pic>
        <p:nvPicPr>
          <p:cNvPr id="8" name="Obraz 7" descr="Obraz zawierający budynek, zewnętrzne, niebo, podłoże&#10;&#10;Opis wygenerowany przy wysokim poziomie pewności">
            <a:extLst>
              <a:ext uri="{FF2B5EF4-FFF2-40B4-BE49-F238E27FC236}">
                <a16:creationId xmlns:a16="http://schemas.microsoft.com/office/drawing/2014/main" id="{D18A6D05-E9CC-417F-874B-161E7ACB75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4486" y="1809989"/>
            <a:ext cx="2379553" cy="4272041"/>
          </a:xfrm>
          <a:prstGeom prst="rect">
            <a:avLst/>
          </a:prstGeom>
          <a:effectLst/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40CCB79-9F86-4490-91C7-E05D43643C7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684" y="3429000"/>
            <a:ext cx="1474026" cy="983913"/>
          </a:xfrm>
          <a:prstGeom prst="rect">
            <a:avLst/>
          </a:prstGeom>
          <a:effectLst/>
        </p:spPr>
      </p:pic>
      <p:pic>
        <p:nvPicPr>
          <p:cNvPr id="13" name="Obraz 12" descr="goo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6048" y="1291500"/>
            <a:ext cx="1351682" cy="135168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TRANSPORT PIONOWY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3BC0C59-C191-447B-9D89-927C0117E4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468" y="924031"/>
            <a:ext cx="3430132" cy="2763793"/>
          </a:xfrm>
          <a:prstGeom prst="rect">
            <a:avLst/>
          </a:prstGeom>
        </p:spPr>
      </p:pic>
      <p:grpSp>
        <p:nvGrpSpPr>
          <p:cNvPr id="13" name="Grupa 12"/>
          <p:cNvGrpSpPr/>
          <p:nvPr/>
        </p:nvGrpSpPr>
        <p:grpSpPr>
          <a:xfrm>
            <a:off x="257175" y="3788642"/>
            <a:ext cx="5485518" cy="2394287"/>
            <a:chOff x="257175" y="3788642"/>
            <a:chExt cx="5485518" cy="2394287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629698F1-6F06-4B50-B4D3-0E979C3F6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175" y="3788642"/>
              <a:ext cx="2574641" cy="2394287"/>
            </a:xfrm>
            <a:prstGeom prst="rect">
              <a:avLst/>
            </a:prstGeom>
          </p:spPr>
        </p:pic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1D2F4FE1-73EA-4596-A59D-020B98950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2812" y="3810348"/>
              <a:ext cx="2739881" cy="2355587"/>
            </a:xfrm>
            <a:prstGeom prst="rect">
              <a:avLst/>
            </a:prstGeom>
          </p:spPr>
        </p:pic>
      </p:grpSp>
      <p:pic>
        <p:nvPicPr>
          <p:cNvPr id="7" name="Obraz 6">
            <a:extLst>
              <a:ext uri="{FF2B5EF4-FFF2-40B4-BE49-F238E27FC236}">
                <a16:creationId xmlns:a16="http://schemas.microsoft.com/office/drawing/2014/main" id="{886AF660-83AD-4075-983C-B1A5C16A8E2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031" y="3805634"/>
            <a:ext cx="2949269" cy="235558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6C933AF-2261-4D74-8AD9-1BF490DD090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031" y="907804"/>
            <a:ext cx="2949269" cy="2777191"/>
          </a:xfrm>
          <a:prstGeom prst="rect">
            <a:avLst/>
          </a:prstGeom>
        </p:spPr>
      </p:pic>
      <p:pic>
        <p:nvPicPr>
          <p:cNvPr id="9" name="Symbol zastępczy zawartości 12">
            <a:extLst>
              <a:ext uri="{FF2B5EF4-FFF2-40B4-BE49-F238E27FC236}">
                <a16:creationId xmlns:a16="http://schemas.microsoft.com/office/drawing/2014/main" id="{C4B7D472-7FAA-4DF0-9752-5E9FEF7CA0D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0965" y="3819873"/>
            <a:ext cx="2878160" cy="2319047"/>
          </a:xfrm>
          <a:prstGeom prst="rect">
            <a:avLst/>
          </a:prstGeom>
        </p:spPr>
      </p:pic>
      <p:pic>
        <p:nvPicPr>
          <p:cNvPr id="14" name="Obraz 13" descr="goo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3659" y="1615350"/>
            <a:ext cx="1351682" cy="135168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TRANSPORT PIONOWY 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266700" y="1943701"/>
            <a:ext cx="683078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>
                <a:latin typeface="Arial" pitchFamily="34" charset="0"/>
                <a:cs typeface="Arial" pitchFamily="34" charset="0"/>
              </a:rPr>
              <a:t>Do transportu silikatów należy stosować specjalne widły </a:t>
            </a:r>
            <a:br>
              <a:rPr lang="pl-PL" sz="1900" dirty="0">
                <a:latin typeface="Arial" pitchFamily="34" charset="0"/>
                <a:cs typeface="Arial" pitchFamily="34" charset="0"/>
              </a:rPr>
            </a:br>
            <a:r>
              <a:rPr lang="pl-PL" sz="1900" dirty="0">
                <a:latin typeface="Arial" pitchFamily="34" charset="0"/>
                <a:cs typeface="Arial" pitchFamily="34" charset="0"/>
              </a:rPr>
              <a:t>lub chwytaki transportowe z dodatkowym łańcuchem zabezpieczającym, siatką lub inny sposób zgodny </a:t>
            </a:r>
            <a:br>
              <a:rPr lang="pl-PL" sz="1900" dirty="0">
                <a:latin typeface="Arial" pitchFamily="34" charset="0"/>
                <a:cs typeface="Arial" pitchFamily="34" charset="0"/>
              </a:rPr>
            </a:br>
            <a:r>
              <a:rPr lang="pl-PL" sz="1900" dirty="0">
                <a:latin typeface="Arial" pitchFamily="34" charset="0"/>
                <a:cs typeface="Arial" pitchFamily="34" charset="0"/>
              </a:rPr>
              <a:t>z instrukcją producenta.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6605787-7057-4021-9770-5072B1E4F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247" y="1361311"/>
            <a:ext cx="4298053" cy="4515614"/>
          </a:xfrm>
          <a:prstGeom prst="rect">
            <a:avLst/>
          </a:prstGeom>
        </p:spPr>
      </p:pic>
      <p:pic>
        <p:nvPicPr>
          <p:cNvPr id="9" name="Obraz 8" descr="goo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884" y="4396650"/>
            <a:ext cx="1351682" cy="135168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8ECDD93F-EF90-454F-A58D-4C0F7E1894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9610" y="1361311"/>
            <a:ext cx="5285690" cy="4513155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TRANSPORT PIONOWY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66700" y="1943701"/>
            <a:ext cx="683078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>
                <a:latin typeface="Arial" pitchFamily="34" charset="0"/>
                <a:cs typeface="Arial" pitchFamily="34" charset="0"/>
              </a:rPr>
              <a:t>Materiały transportowane w otwartych koszach </a:t>
            </a:r>
            <a:br>
              <a:rPr lang="pl-PL" sz="1900" dirty="0">
                <a:latin typeface="Arial" pitchFamily="34" charset="0"/>
                <a:cs typeface="Arial" pitchFamily="34" charset="0"/>
              </a:rPr>
            </a:br>
            <a:r>
              <a:rPr lang="pl-PL" sz="1900" dirty="0">
                <a:latin typeface="Arial" pitchFamily="34" charset="0"/>
                <a:cs typeface="Arial" pitchFamily="34" charset="0"/>
              </a:rPr>
              <a:t>powinny być dodatkowo spięte pasem.</a:t>
            </a:r>
          </a:p>
        </p:txBody>
      </p:sp>
      <p:pic>
        <p:nvPicPr>
          <p:cNvPr id="6" name="Obraz 5" descr="goo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7409" y="4396650"/>
            <a:ext cx="1351682" cy="135168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TRANSPORT PIONOWY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2DE987D-D4AE-489A-905A-F9872D6C156D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7724791" y="1379555"/>
            <a:ext cx="3933002" cy="44680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Symbol zastępczy zawartości 6" descr="Obraz zawierający niebo, budynek, zewnętrzne, transport&#10;&#10;Opis wygenerowany przy bardzo wysokim poziomie pewności">
            <a:extLst>
              <a:ext uri="{FF2B5EF4-FFF2-40B4-BE49-F238E27FC236}">
                <a16:creationId xmlns:a16="http://schemas.microsoft.com/office/drawing/2014/main" id="{B5D526BE-44CD-4676-9582-B2C00288F6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755923" y="2039317"/>
            <a:ext cx="3933003" cy="314849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09523D1-6879-417C-A899-190D3E9781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175" y="1647060"/>
            <a:ext cx="3724275" cy="3925065"/>
          </a:xfrm>
          <a:prstGeom prst="rect">
            <a:avLst/>
          </a:prstGeom>
        </p:spPr>
      </p:pic>
      <p:pic>
        <p:nvPicPr>
          <p:cNvPr id="12" name="Obraz 11" descr="goo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177" y="1733552"/>
            <a:ext cx="742948" cy="742948"/>
          </a:xfrm>
          <a:prstGeom prst="rect">
            <a:avLst/>
          </a:prstGeom>
        </p:spPr>
      </p:pic>
      <p:pic>
        <p:nvPicPr>
          <p:cNvPr id="13" name="Obraz 12" descr="goo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027" y="1733552"/>
            <a:ext cx="742948" cy="742948"/>
          </a:xfrm>
          <a:prstGeom prst="rect">
            <a:avLst/>
          </a:prstGeom>
        </p:spPr>
      </p:pic>
      <p:pic>
        <p:nvPicPr>
          <p:cNvPr id="14" name="Obraz 13" descr="goo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277" y="1733552"/>
            <a:ext cx="742948" cy="74294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TRANSPORT PIONOWY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66700" y="1943701"/>
            <a:ext cx="48768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>
                <a:latin typeface="Arial" pitchFamily="34" charset="0"/>
                <a:cs typeface="Arial" pitchFamily="34" charset="0"/>
              </a:rPr>
              <a:t>Kosze transportowe nie mogą być przeładowane. Podpory szalunkowe należy składować maksymalnie do wysokości stojaka oraz powinny być dodatkowo spięte pasem.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8A7E2EB-D54D-4DFB-B186-E1EE0F9A3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950" y="1510360"/>
            <a:ext cx="3249761" cy="45324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312B269-1F97-40C4-BB6D-E74E18E63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299" y="1510360"/>
            <a:ext cx="3132000" cy="4532400"/>
          </a:xfrm>
          <a:prstGeom prst="rect">
            <a:avLst/>
          </a:prstGeom>
        </p:spPr>
      </p:pic>
      <p:pic>
        <p:nvPicPr>
          <p:cNvPr id="11" name="Obraz 10" descr="goo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2" y="1657352"/>
            <a:ext cx="742948" cy="742948"/>
          </a:xfrm>
          <a:prstGeom prst="rect">
            <a:avLst/>
          </a:prstGeom>
        </p:spPr>
      </p:pic>
      <p:pic>
        <p:nvPicPr>
          <p:cNvPr id="12" name="Obraz 11" descr="goo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9227" y="1657352"/>
            <a:ext cx="742948" cy="74294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E28C4EB-7FDC-4675-A7B7-29C1FB657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925" y="1299459"/>
            <a:ext cx="3762374" cy="4743301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TRANSPORT PIONOWY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66700" y="1943701"/>
            <a:ext cx="54387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>
                <a:latin typeface="Arial" pitchFamily="34" charset="0"/>
                <a:cs typeface="Arial" pitchFamily="34" charset="0"/>
              </a:rPr>
              <a:t>Ze względu na ryzyko odpadania na wysokości poszczególnych elementów, </a:t>
            </a:r>
            <a:r>
              <a:rPr lang="pl-PL" sz="1900" b="1" dirty="0">
                <a:latin typeface="Arial" pitchFamily="34" charset="0"/>
                <a:cs typeface="Arial" pitchFamily="34" charset="0"/>
              </a:rPr>
              <a:t>zabroniony jest transport żurawiem w całości lekkich wieżowych rusztowań jezdnych</a:t>
            </a:r>
            <a:r>
              <a:rPr lang="pl-PL" sz="1900" dirty="0">
                <a:latin typeface="Arial" pitchFamily="34" charset="0"/>
                <a:cs typeface="Arial" pitchFamily="34" charset="0"/>
              </a:rPr>
              <a:t>. Jedynym wyjątkiem jest sytuacja, gdy dopuszcza taką możliwość producent i jest to ujęte w DTR.</a:t>
            </a:r>
          </a:p>
        </p:txBody>
      </p:sp>
      <p:pic>
        <p:nvPicPr>
          <p:cNvPr id="10" name="Obraz 9" descr="goo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3902" y="1457327"/>
            <a:ext cx="742948" cy="74294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obrazu 9" descr="Obraz zawierający zewnętrzne, budynek, trawa, droga&#10;&#10;Opis wygenerowany automatycznie">
            <a:extLst>
              <a:ext uri="{FF2B5EF4-FFF2-40B4-BE49-F238E27FC236}">
                <a16:creationId xmlns:a16="http://schemas.microsoft.com/office/drawing/2014/main" id="{422C0C24-681F-49D0-8069-877E146275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86400" y="1338491"/>
            <a:ext cx="6457949" cy="4873625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66700" y="1943700"/>
            <a:ext cx="4997053" cy="336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Zespół realizujący: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Zakończenie: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Faza Projektu:</a:t>
            </a:r>
          </a:p>
          <a:p>
            <a:pPr>
              <a:lnSpc>
                <a:spcPct val="150000"/>
              </a:lnSpc>
            </a:pP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Breeam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Wielkość projektu: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Liczba poziomów:</a:t>
            </a:r>
          </a:p>
          <a:p>
            <a:pPr>
              <a:lnSpc>
                <a:spcPct val="150000"/>
              </a:lnSpc>
            </a:pPr>
            <a:endParaRPr lang="pl-PL" dirty="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266700" y="530811"/>
            <a:ext cx="11658599" cy="736964"/>
          </a:xfrm>
        </p:spPr>
        <p:txBody>
          <a:bodyPr/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INFORMACJE O PROJEKCIE</a:t>
            </a:r>
            <a:endParaRPr lang="pl-PL" dirty="0"/>
          </a:p>
        </p:txBody>
      </p:sp>
      <p:grpSp>
        <p:nvGrpSpPr>
          <p:cNvPr id="17" name="Grupa 16"/>
          <p:cNvGrpSpPr/>
          <p:nvPr/>
        </p:nvGrpSpPr>
        <p:grpSpPr>
          <a:xfrm>
            <a:off x="4302034" y="4643411"/>
            <a:ext cx="1924594" cy="1920770"/>
            <a:chOff x="4302034" y="4643411"/>
            <a:chExt cx="1924594" cy="1920770"/>
          </a:xfrm>
        </p:grpSpPr>
        <p:pic>
          <p:nvPicPr>
            <p:cNvPr id="13" name="Obraz 12" descr="Zasób 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16184" y="4643411"/>
              <a:ext cx="1910444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Symbol zastępczy zawartości 33">
              <a:extLst>
                <a:ext uri="{FF2B5EF4-FFF2-40B4-BE49-F238E27FC236}">
                  <a16:creationId xmlns:a16="http://schemas.microsoft.com/office/drawing/2014/main" id="{CBBCC2DC-2621-432D-996C-C130D183622C}"/>
                </a:ext>
              </a:extLst>
            </p:cNvPr>
            <p:cNvSpPr txBox="1">
              <a:spLocks/>
            </p:cNvSpPr>
            <p:nvPr/>
          </p:nvSpPr>
          <p:spPr>
            <a:xfrm>
              <a:off x="4302034" y="4963887"/>
              <a:ext cx="1898469" cy="12770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28594" marR="0" lvl="0" indent="-228594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r>
                <a:rPr kumimoji="0" lang="pl-PL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Wstaw</a:t>
              </a:r>
              <a:r>
                <a:rPr lang="pl-PL" sz="1500" dirty="0">
                  <a:latin typeface="Arial" pitchFamily="34" charset="0"/>
                  <a:cs typeface="Arial" pitchFamily="34" charset="0"/>
                </a:rPr>
                <a:t> wizualizację</a:t>
              </a:r>
              <a:br>
                <a:rPr lang="pl-PL" sz="1500" dirty="0">
                  <a:latin typeface="Arial" pitchFamily="34" charset="0"/>
                  <a:cs typeface="Arial" pitchFamily="34" charset="0"/>
                </a:rPr>
              </a:br>
              <a:r>
                <a:rPr lang="pl-PL" sz="1500" dirty="0">
                  <a:latin typeface="Arial" pitchFamily="34" charset="0"/>
                  <a:cs typeface="Arial" pitchFamily="34" charset="0"/>
                </a:rPr>
                <a:t>Twojej budowy</a:t>
              </a:r>
              <a:endParaRPr kumimoji="0" lang="pl-PL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TRANSPORT PIONOWY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66700" y="1391251"/>
            <a:ext cx="417195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>
                <a:latin typeface="Arial" pitchFamily="34" charset="0"/>
                <a:cs typeface="Arial" pitchFamily="34" charset="0"/>
              </a:rPr>
              <a:t>Transport szalunków powinien odbywać się zgodnie </a:t>
            </a:r>
            <a:r>
              <a:rPr lang="pl-PL" sz="1900" b="1" dirty="0">
                <a:latin typeface="Arial" pitchFamily="34" charset="0"/>
                <a:cs typeface="Arial" pitchFamily="34" charset="0"/>
              </a:rPr>
              <a:t>z zaleceniami producenta deskowań</a:t>
            </a:r>
            <a:r>
              <a:rPr lang="pl-PL" sz="19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835DDBD-0E67-4C8C-9221-E1EA9AA02C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9" r="-179"/>
          <a:stretch/>
        </p:blipFill>
        <p:spPr>
          <a:xfrm>
            <a:off x="7896686" y="1449898"/>
            <a:ext cx="4028613" cy="453237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B6FF810-4909-4EBC-996B-94F4869A7D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28" t="-4"/>
          <a:stretch/>
        </p:blipFill>
        <p:spPr>
          <a:xfrm>
            <a:off x="4488426" y="1459381"/>
            <a:ext cx="3215148" cy="4500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DF145D6-D88E-4402-9ECE-D3E1E3B55004}"/>
              </a:ext>
            </a:extLst>
          </p:cNvPr>
          <p:cNvPicPr preferRelativeResize="0"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2506218"/>
            <a:ext cx="4124325" cy="347580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TRANSPORT PIONOWY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8" y="3836988"/>
            <a:ext cx="11715751" cy="2306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594" lvl="0" indent="-228594" defTabSz="914377">
              <a:lnSpc>
                <a:spcPct val="150000"/>
              </a:lnSpc>
              <a:spcBef>
                <a:spcPct val="30000"/>
              </a:spcBef>
            </a:pPr>
            <a:r>
              <a:rPr lang="pl-PL" b="1" u="sng" dirty="0">
                <a:uFill>
                  <a:solidFill>
                    <a:srgbClr val="FB3162"/>
                  </a:solidFill>
                </a:uFill>
                <a:latin typeface="Arial" pitchFamily="34" charset="0"/>
                <a:cs typeface="Arial" pitchFamily="34" charset="0"/>
              </a:rPr>
              <a:t>Utrata stateczności i przewrócenie żurawia</a:t>
            </a:r>
          </a:p>
          <a:p>
            <a:pPr marL="228594" lvl="0" indent="-228594" defTabSz="914377">
              <a:lnSpc>
                <a:spcPct val="150000"/>
              </a:lnSpc>
              <a:spcBef>
                <a:spcPct val="30000"/>
              </a:spcBef>
            </a:pPr>
            <a:r>
              <a:rPr lang="pl-PL" dirty="0">
                <a:uFill>
                  <a:solidFill>
                    <a:srgbClr val="FB3162"/>
                  </a:solidFill>
                </a:uFill>
                <a:latin typeface="Arial" pitchFamily="34" charset="0"/>
                <a:cs typeface="Arial" pitchFamily="34" charset="0"/>
              </a:rPr>
              <a:t>Takie zagrożenie może być następstwem: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dirty="0">
                <a:latin typeface="Arial" pitchFamily="34" charset="0"/>
                <a:cs typeface="Arial" pitchFamily="34" charset="0"/>
              </a:rPr>
              <a:t>Złego posadowienia żurawia np. braku podkładów pod podpory na nieutwardzonym, słabym podłożu, </a:t>
            </a:r>
            <a:br>
              <a:rPr lang="pl-PL" dirty="0">
                <a:latin typeface="Arial" pitchFamily="34" charset="0"/>
                <a:cs typeface="Arial" pitchFamily="34" charset="0"/>
              </a:rPr>
            </a:br>
            <a:r>
              <a:rPr lang="pl-PL" dirty="0">
                <a:latin typeface="Arial" pitchFamily="34" charset="0"/>
                <a:cs typeface="Arial" pitchFamily="34" charset="0"/>
              </a:rPr>
              <a:t>bez zastosowania podkładów,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dirty="0">
                <a:latin typeface="Arial" pitchFamily="34" charset="0"/>
                <a:cs typeface="Arial" pitchFamily="34" charset="0"/>
              </a:rPr>
              <a:t>Podnoszenia przyciśniętego, zablokowanego materiału (np. zmrożenie z podłożem, zakleszczenie z innym składowanym materiałem).</a:t>
            </a:r>
          </a:p>
          <a:p>
            <a:pPr marL="228594" lvl="0" indent="-228594" defTabSz="914377">
              <a:spcBef>
                <a:spcPct val="30000"/>
              </a:spcBef>
              <a:buFont typeface="Arial" pitchFamily="34" charset="0"/>
              <a:buChar char="•"/>
            </a:pP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D528B8D-1FDE-47C0-B892-F2A63A7F15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175" y="1249062"/>
            <a:ext cx="3413923" cy="2502496"/>
          </a:xfrm>
          <a:prstGeom prst="rect">
            <a:avLst/>
          </a:prstGeom>
          <a:ln w="57150">
            <a:noFill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1D17D60-5207-4860-8438-F4F22F051E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894" y="1257651"/>
            <a:ext cx="3216169" cy="2485674"/>
          </a:xfrm>
          <a:prstGeom prst="rect">
            <a:avLst/>
          </a:prstGeom>
          <a:ln w="57150">
            <a:noFill/>
          </a:ln>
        </p:spPr>
      </p:pic>
      <p:pic>
        <p:nvPicPr>
          <p:cNvPr id="8" name="Obraz 7" descr="Obraz zawierający zewnętrzne, niebo, drzewo, podłoże&#10;&#10;Opis wygenerowany przy bardzo wysokim poziomie pewności">
            <a:extLst>
              <a:ext uri="{FF2B5EF4-FFF2-40B4-BE49-F238E27FC236}">
                <a16:creationId xmlns:a16="http://schemas.microsoft.com/office/drawing/2014/main" id="{EC19DE33-C89F-4636-B01E-88C58149CC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025" y="1242466"/>
            <a:ext cx="3343274" cy="2507456"/>
          </a:xfrm>
          <a:prstGeom prst="rect">
            <a:avLst/>
          </a:prstGeom>
          <a:ln w="57150">
            <a:noFill/>
          </a:ln>
        </p:spPr>
      </p:pic>
      <p:pic>
        <p:nvPicPr>
          <p:cNvPr id="13" name="Obraz 12" descr="goo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777" y="1362077"/>
            <a:ext cx="742948" cy="742948"/>
          </a:xfrm>
          <a:prstGeom prst="rect">
            <a:avLst/>
          </a:prstGeom>
        </p:spPr>
      </p:pic>
      <p:pic>
        <p:nvPicPr>
          <p:cNvPr id="14" name="Obraz 13" descr="good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752" y="1362077"/>
            <a:ext cx="742948" cy="742948"/>
          </a:xfrm>
          <a:prstGeom prst="rect">
            <a:avLst/>
          </a:prstGeom>
        </p:spPr>
      </p:pic>
      <p:pic>
        <p:nvPicPr>
          <p:cNvPr id="15" name="Obraz 14" descr="good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7102" y="1362077"/>
            <a:ext cx="742948" cy="74294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TRANSPORT PIONOWY </a:t>
            </a:r>
          </a:p>
        </p:txBody>
      </p:sp>
      <p:pic>
        <p:nvPicPr>
          <p:cNvPr id="4" name="Picture 2" descr="http://www.kursy-wielun.pl/images/w12.jpg">
            <a:extLst>
              <a:ext uri="{FF2B5EF4-FFF2-40B4-BE49-F238E27FC236}">
                <a16:creationId xmlns:a16="http://schemas.microsoft.com/office/drawing/2014/main" id="{7209579F-58B4-4AD0-B470-92841D3DF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5826" y="1976844"/>
            <a:ext cx="2752354" cy="361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33173972-52C7-4DC9-A1A6-4A73185E88A2}"/>
              </a:ext>
            </a:extLst>
          </p:cNvPr>
          <p:cNvSpPr txBox="1">
            <a:spLocks/>
          </p:cNvSpPr>
          <p:nvPr/>
        </p:nvSpPr>
        <p:spPr>
          <a:xfrm>
            <a:off x="847470" y="2517408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Urząd Dozoru Technicznego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Sprawdzanie kwalifikacji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Obraz 5" descr="Obraz zawierający tekst, wizytówka&#10;&#10;Opis wygenerowany przy wysokim poziomie pewności">
            <a:extLst>
              <a:ext uri="{FF2B5EF4-FFF2-40B4-BE49-F238E27FC236}">
                <a16:creationId xmlns:a16="http://schemas.microsoft.com/office/drawing/2014/main" id="{BEC888BD-37F6-435F-8319-FE21BD38AF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1" y="3550628"/>
            <a:ext cx="3925520" cy="2464354"/>
          </a:xfrm>
          <a:prstGeom prst="rect">
            <a:avLst/>
          </a:prstGeom>
        </p:spPr>
      </p:pic>
      <p:pic>
        <p:nvPicPr>
          <p:cNvPr id="7" name="Obraz 6" descr="Obraz zawierający tekst&#10;&#10;Opis wygenerowany przy bardzo wysokim poziomie pewności">
            <a:extLst>
              <a:ext uri="{FF2B5EF4-FFF2-40B4-BE49-F238E27FC236}">
                <a16:creationId xmlns:a16="http://schemas.microsoft.com/office/drawing/2014/main" id="{1E7F4AA8-FF20-4A9C-B5BE-0ACBFDC19D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2859" y="905975"/>
            <a:ext cx="3578591" cy="2396025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6700" y="530812"/>
            <a:ext cx="11658599" cy="736964"/>
          </a:xfrm>
        </p:spPr>
        <p:txBody>
          <a:bodyPr/>
          <a:lstStyle/>
          <a:p>
            <a:r>
              <a:rPr lang="pl-PL" b="1" dirty="0"/>
              <a:t> TRANSPORT PIONOWY 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128CD28C-8C24-459C-851B-829A5C2CB86E}"/>
              </a:ext>
            </a:extLst>
          </p:cNvPr>
          <p:cNvSpPr txBox="1">
            <a:spLocks/>
          </p:cNvSpPr>
          <p:nvPr/>
        </p:nvSpPr>
        <p:spPr>
          <a:xfrm>
            <a:off x="266700" y="2616194"/>
            <a:ext cx="7675179" cy="587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Komunikacja Sygnalista Operator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A708893-4585-46D6-8ECD-CA3C5F321E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3642" y="189688"/>
            <a:ext cx="2796474" cy="3238022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B0FDC6FF-CF29-47BD-AD1F-968AC4DAE4F9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3768834"/>
            <a:ext cx="11715751" cy="2306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defTabSz="914377">
              <a:spcBef>
                <a:spcPct val="30000"/>
              </a:spcBef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§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7.1. Sygnalista i operator żurawia w trakcie pracy żurawia komunikują się w sposób zrozumiały </a:t>
            </a:r>
            <a:r>
              <a:rPr kumimoji="0" lang="pl-PL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za pomocą urządzenia komunikacyjnego,</a:t>
            </a:r>
          </a:p>
          <a:p>
            <a:pPr lvl="0" defTabSz="914377">
              <a:spcBef>
                <a:spcPct val="30000"/>
              </a:spcBef>
            </a:pPr>
            <a:r>
              <a:rPr lang="pl-PL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 przypadku awarii urządzenia komunikacyjnego […] sygnalista porozumiewa się operatorem żurawia przy użyciu sygnałów ręcznych (sygnały ręczne stanowią załącznik nr 1 do </a:t>
            </a:r>
            <a:r>
              <a:rPr lang="pl-PL" alt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Rozp</a:t>
            </a:r>
            <a:r>
              <a:rPr lang="pl-PL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Ministra Pracy i Polityki Socjalnej z dn. 26/09/1997r. </a:t>
            </a:r>
            <a:r>
              <a:rPr lang="pl-PL" alt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</a:t>
            </a:r>
            <a:r>
              <a:rPr lang="pl-PL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ogólnych przepisów BHP) </a:t>
            </a:r>
            <a:r>
              <a:rPr lang="pl-PL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 dłużej niż do zakończenia rozpoczętej czynności.</a:t>
            </a:r>
            <a:endParaRPr kumimoji="0" lang="en-US" alt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TRANSPORT PIONOWY 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3654697"/>
            <a:ext cx="11483416" cy="1010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377">
              <a:spcBef>
                <a:spcPct val="30000"/>
              </a:spcBef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§6. Niedopuszczalne jest wykonywanie przez jedną osobę jednocześnie czynności operatora żurawia, sygnalisty lub hakowego.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Sygnalista - obserwacja ładunku i otoczenia, kontakt z operatorem żurawia;</a:t>
            </a:r>
            <a:endParaRPr kumimoji="0" lang="pl-PL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" panose="020B0604020202020204" pitchFamily="34" charset="0"/>
                <a:cs typeface="Arial" pitchFamily="34" charset="0"/>
              </a:rPr>
              <a:t>Hakowy - podpinanie, prowadzenie (linka) ładunku, odpinanie.</a:t>
            </a:r>
            <a:endParaRPr lang="pl-PL" altLang="en-US" sz="2000"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128CD28C-8C24-459C-851B-829A5C2CB86E}"/>
              </a:ext>
            </a:extLst>
          </p:cNvPr>
          <p:cNvSpPr txBox="1">
            <a:spLocks/>
          </p:cNvSpPr>
          <p:nvPr/>
        </p:nvSpPr>
        <p:spPr>
          <a:xfrm>
            <a:off x="266700" y="2616194"/>
            <a:ext cx="7675179" cy="587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defTabSz="914377">
              <a:spcBef>
                <a:spcPct val="0"/>
              </a:spcBef>
            </a:pPr>
            <a:r>
              <a:rPr lang="pl-PL" sz="2200" dirty="0">
                <a:latin typeface="Arial" pitchFamily="34" charset="0"/>
                <a:cs typeface="Arial" pitchFamily="34" charset="0"/>
              </a:rPr>
              <a:t>Rozdzielenie funkcji sygnalisty i hakowego</a:t>
            </a: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1" name="Obraz 10" descr="Obraz zawierający niebo, zewnętrzne, podłoże, ciężarówka&#10;&#10;Opis wygenerowany automatycznie">
            <a:extLst>
              <a:ext uri="{FF2B5EF4-FFF2-40B4-BE49-F238E27FC236}">
                <a16:creationId xmlns:a16="http://schemas.microsoft.com/office/drawing/2014/main" id="{9A9B97FD-BD6F-4610-987B-BD73D3A18B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5636" y="518207"/>
            <a:ext cx="2544480" cy="275001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RUCH KOŁOWY NA BUDOWIE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8" y="1637443"/>
            <a:ext cx="11579090" cy="25426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Poruszanie się pracowników wyznaczonymi ciągami pieszymi;</a:t>
            </a:r>
            <a:endParaRPr kumimoji="0" lang="pl-PL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Zapewnienie osoby koordynującej manewr cofania (osoba kierująca ruchem);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Wyposażenie pojazdów w sygnały cofania.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40CA312-465F-4979-BCC6-FCFF0C6F1B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377" y="3225321"/>
            <a:ext cx="4763069" cy="2918236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A2AD45B-C12A-42F5-B020-7709BC1D4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212" y="3204108"/>
            <a:ext cx="4034401" cy="293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SPRZĘT CIĘŻKI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8" y="1637443"/>
            <a:ext cx="8172451" cy="3925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Wszyscy operatorzy sprzętu ciężkiego muszą być przeszkoleni </a:t>
            </a:r>
            <a:b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oraz posiadać aktualne licencje zawodowe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Nie wolno naprawiać sprzętu jeśli nie jest się kompetentnym </a:t>
            </a:r>
            <a:b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oraz przeszkolonym w tym zakresie;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Światło ostrzegawcze (kogut) musi być zainstalowany na sprzęcie poruszającym się po placu budowy;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Osoby kierujące ruchem muszą być przeszkoleni i kompetentni</a:t>
            </a:r>
            <a:r>
              <a:rPr lang="pl-PL" altLang="en-US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Zawsze należy upewnić się że operator jest z Tobą w kontakcie wzrokowym </a:t>
            </a:r>
            <a:endParaRPr lang="en-GB" altLang="en-US" dirty="0"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Nie należy używać nie swojego sprzętu </a:t>
            </a:r>
            <a:r>
              <a:rPr lang="pl-PL" altLang="en-US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Nie wolno wchodzić w strefy niebezpieczne, gdzie można zostać zgniecionym pomiędzy sprzętem, budynkiem czy innymi obiektami;</a:t>
            </a:r>
            <a:endParaRPr lang="en-GB" alt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 descr="Obraz zawierający zewnętrzne, niebo, śnieg, budynek&#10;&#10;Opis wygenerowany automatycznie">
            <a:extLst>
              <a:ext uri="{FF2B5EF4-FFF2-40B4-BE49-F238E27FC236}">
                <a16:creationId xmlns:a16="http://schemas.microsoft.com/office/drawing/2014/main" id="{DCAEA094-6348-487D-AE02-24A396A9A0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11700" y="1996264"/>
            <a:ext cx="4135257" cy="3101443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PRACE GORĄCE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9" y="1523143"/>
            <a:ext cx="6276975" cy="2401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Wymagane pozwolenie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Usunięcie/zabezpieczenie materiałów palnych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Zapewnienie gaśnicy i koca gaśniczego.</a:t>
            </a:r>
            <a:endParaRPr lang="pl-PL" alt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Obraz 6" descr="Obraz zawierający ściana, wewnątrz, stół&#10;&#10;Opis wygenerowany przy bardzo wysokim poziomie pewności">
            <a:extLst>
              <a:ext uri="{FF2B5EF4-FFF2-40B4-BE49-F238E27FC236}">
                <a16:creationId xmlns:a16="http://schemas.microsoft.com/office/drawing/2014/main" id="{AE43C17A-418B-4409-A8F8-97312E95D4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213" y="2973833"/>
            <a:ext cx="3059460" cy="3169724"/>
          </a:xfrm>
          <a:prstGeom prst="rect">
            <a:avLst/>
          </a:prstGeom>
          <a:effectLst/>
        </p:spPr>
      </p:pic>
      <p:pic>
        <p:nvPicPr>
          <p:cNvPr id="6" name="Picture 2" descr="http://static1.money.pl/i/technologie/uokik/140/9/789132_0.jpg">
            <a:extLst>
              <a:ext uri="{FF2B5EF4-FFF2-40B4-BE49-F238E27FC236}">
                <a16:creationId xmlns:a16="http://schemas.microsoft.com/office/drawing/2014/main" id="{0265B997-52FF-4DD2-ADD8-3F7D3C782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2954" y="2973833"/>
            <a:ext cx="3944425" cy="316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D944411-2532-458A-B72E-37A571536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3186" y="167951"/>
            <a:ext cx="4240753" cy="597560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WYKOPY / ROBOTY ZIEMNE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9" y="1342167"/>
            <a:ext cx="7772401" cy="4801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Wymagane pozwolenie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Sieci podziemne </a:t>
            </a:r>
            <a:r>
              <a:rPr lang="en-GB" altLang="en-US" dirty="0">
                <a:latin typeface="Arial" pitchFamily="34" charset="0"/>
                <a:cs typeface="Arial" pitchFamily="34" charset="0"/>
              </a:rPr>
              <a:t>– </a:t>
            </a:r>
            <a:r>
              <a:rPr lang="pl-PL" altLang="en-US" dirty="0">
                <a:latin typeface="Arial" pitchFamily="34" charset="0"/>
                <a:cs typeface="Arial" pitchFamily="34" charset="0"/>
              </a:rPr>
              <a:t>upewnij się, że zostały zidentyfikowane przed rozpoczęciem prac;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Nie wchodź do wykopu zanim nie zostanie on skontrolowany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i odebrany przez kompetentny nadzór;</a:t>
            </a:r>
            <a:endParaRPr lang="pl-PL" alt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Wszystkie tymczasowe konstrukcje wsporcze / zabezpieczające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wykop muszą być zaprojektowane, zainstalowane i odebrane przez przeszkolonych, kompetentnych pracowników;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Nie naruszaj/demontuj powyżej wymienionych konstrukcji bez wcześniejszego uzgodnienia z nadzorem;</a:t>
            </a:r>
            <a:endParaRPr lang="en-GB" altLang="en-US" dirty="0"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Używaj odpowiednich metod dostępowych do wykopu. Drabiny należy umiejscowić pomiędzy systemami zabezpieczającymi (rozporami).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Drabina musi mieć odpowiednią długość;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Wymagane jest skuteczne i trwałe wygrodzenie wykopu.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Obraz 7" descr="Obraz zawierający koparka, zewnętrzne, podłoże, budynek&#10;&#10;Opis wygenerowany automatycznie">
            <a:extLst>
              <a:ext uri="{FF2B5EF4-FFF2-40B4-BE49-F238E27FC236}">
                <a16:creationId xmlns:a16="http://schemas.microsoft.com/office/drawing/2014/main" id="{E2CD636D-122B-4CDC-9B76-AA34772C34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1950" y="764449"/>
            <a:ext cx="3848100" cy="2653716"/>
          </a:xfrm>
          <a:prstGeom prst="rect">
            <a:avLst/>
          </a:prstGeom>
        </p:spPr>
      </p:pic>
      <p:pic>
        <p:nvPicPr>
          <p:cNvPr id="7" name="Obraz 6" descr="Obraz zawierający zewnętrzne, ciężarówka, niebo, podłoże&#10;&#10;Opis wygenerowany automatycznie">
            <a:extLst>
              <a:ext uri="{FF2B5EF4-FFF2-40B4-BE49-F238E27FC236}">
                <a16:creationId xmlns:a16="http://schemas.microsoft.com/office/drawing/2014/main" id="{742E0751-C39D-4106-A460-C930C1B26E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829" y="3423199"/>
            <a:ext cx="3827222" cy="2870417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WYKOPY / ROBOTY ZIEMNE </a:t>
            </a:r>
          </a:p>
        </p:txBody>
      </p:sp>
      <p:pic>
        <p:nvPicPr>
          <p:cNvPr id="4" name="Obraz 3" descr="goo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950" y="2495550"/>
            <a:ext cx="2009775" cy="2009775"/>
          </a:xfrm>
          <a:prstGeom prst="rect">
            <a:avLst/>
          </a:prstGeom>
        </p:spPr>
      </p:pic>
      <p:graphicFrame>
        <p:nvGraphicFramePr>
          <p:cNvPr id="90115" name="Object 3"/>
          <p:cNvGraphicFramePr>
            <a:graphicFrameLocks noChangeAspect="1"/>
          </p:cNvGraphicFramePr>
          <p:nvPr/>
        </p:nvGraphicFramePr>
        <p:xfrm>
          <a:off x="5545138" y="1495425"/>
          <a:ext cx="6284912" cy="436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2486372" imgH="3809524" progId="">
                  <p:embed/>
                </p:oleObj>
              </mc:Choice>
              <mc:Fallback>
                <p:oleObj name="Photo Editor Photo" r:id="rId3" imgW="2486372" imgH="3809524" progId="">
                  <p:embed/>
                  <p:pic>
                    <p:nvPicPr>
                      <p:cNvPr id="901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5138" y="1495425"/>
                        <a:ext cx="6284912" cy="4364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ytuł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PLAN ZAGOSPODAROWANIA PLACU BUDOWY</a:t>
            </a:r>
          </a:p>
        </p:txBody>
      </p:sp>
      <p:pic>
        <p:nvPicPr>
          <p:cNvPr id="39" name="Symbol zastępczy obrazu 12" descr="Obraz zawierający tekst, mapa&#10;&#10;Opis wygenerowany automatycznie">
            <a:extLst>
              <a:ext uri="{FF2B5EF4-FFF2-40B4-BE49-F238E27FC236}">
                <a16:creationId xmlns:a16="http://schemas.microsoft.com/office/drawing/2014/main" id="{266CE461-1081-4F19-9507-0B4734A03E6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8899" y="1337912"/>
            <a:ext cx="9364779" cy="5130265"/>
          </a:xfrm>
        </p:spPr>
      </p:pic>
      <p:pic>
        <p:nvPicPr>
          <p:cNvPr id="70" name="Obraz 69" descr="Zasób 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430" y="2552721"/>
            <a:ext cx="2107475" cy="2118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1" name="Symbol zastępczy zawartości 33">
            <a:extLst>
              <a:ext uri="{FF2B5EF4-FFF2-40B4-BE49-F238E27FC236}">
                <a16:creationId xmlns:a16="http://schemas.microsoft.com/office/drawing/2014/main" id="{CBBCC2DC-2621-432D-996C-C130D183622C}"/>
              </a:ext>
            </a:extLst>
          </p:cNvPr>
          <p:cNvSpPr txBox="1">
            <a:spLocks/>
          </p:cNvSpPr>
          <p:nvPr/>
        </p:nvSpPr>
        <p:spPr>
          <a:xfrm>
            <a:off x="773207" y="2948960"/>
            <a:ext cx="2404762" cy="1277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algn="ctr" defTabSz="914377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535459"/>
              </a:buClr>
              <a:buSzTx/>
              <a:tabLst/>
              <a:defRPr/>
            </a:pPr>
            <a:r>
              <a:rPr kumimoji="0" lang="pl-PL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Wstaw</a:t>
            </a:r>
            <a:r>
              <a:rPr lang="pl-PL" sz="1500" dirty="0">
                <a:latin typeface="Arial" pitchFamily="34" charset="0"/>
                <a:cs typeface="Arial" pitchFamily="34" charset="0"/>
              </a:rPr>
              <a:t> plan zagospodarowania </a:t>
            </a:r>
            <a:br>
              <a:rPr lang="pl-PL" sz="1500" dirty="0">
                <a:latin typeface="Arial" pitchFamily="34" charset="0"/>
                <a:cs typeface="Arial" pitchFamily="34" charset="0"/>
              </a:rPr>
            </a:br>
            <a:r>
              <a:rPr lang="pl-PL" sz="1500" dirty="0">
                <a:latin typeface="Arial" pitchFamily="34" charset="0"/>
                <a:cs typeface="Arial" pitchFamily="34" charset="0"/>
              </a:rPr>
              <a:t>Twojej budowy </a:t>
            </a:r>
            <a:br>
              <a:rPr lang="pl-PL" sz="1500" dirty="0">
                <a:latin typeface="Arial" pitchFamily="34" charset="0"/>
                <a:cs typeface="Arial" pitchFamily="34" charset="0"/>
              </a:rPr>
            </a:br>
            <a:r>
              <a:rPr lang="pl-PL" sz="1500" dirty="0">
                <a:latin typeface="Arial" pitchFamily="34" charset="0"/>
                <a:cs typeface="Arial" pitchFamily="34" charset="0"/>
              </a:rPr>
              <a:t>wraz z miejscem </a:t>
            </a:r>
            <a:br>
              <a:rPr lang="pl-PL" sz="1500" dirty="0">
                <a:latin typeface="Arial" pitchFamily="34" charset="0"/>
                <a:cs typeface="Arial" pitchFamily="34" charset="0"/>
              </a:rPr>
            </a:br>
            <a:r>
              <a:rPr lang="pl-PL" sz="1500" dirty="0">
                <a:latin typeface="Arial" pitchFamily="34" charset="0"/>
                <a:cs typeface="Arial" pitchFamily="34" charset="0"/>
              </a:rPr>
              <a:t>zbiórki ewakuacji</a:t>
            </a:r>
            <a:endParaRPr kumimoji="0" lang="pl-PL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5244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04246" y="32155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16120" y="42823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24039" y="3232971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05434" y="42823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12018" y="4282355"/>
            <a:ext cx="1333731" cy="133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12018" y="2005063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14142" y="1996623"/>
            <a:ext cx="1333731" cy="133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11765" y="19963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">
            <a:extLst>
              <a:ext uri="{FF2B5EF4-FFF2-40B4-BE49-F238E27FC236}">
                <a16:creationId xmlns:a16="http://schemas.microsoft.com/office/drawing/2014/main" id="{26F14B2F-5FD2-4CC3-84D7-56A9DA1A4072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1935" y="1580798"/>
            <a:ext cx="4371845" cy="450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ytuł 5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SUBSTANCJE NIEBEZPIECZNE</a:t>
            </a:r>
          </a:p>
        </p:txBody>
      </p:sp>
    </p:spTree>
    <p:extLst>
      <p:ext uri="{BB962C8B-B14F-4D97-AF65-F5344CB8AC3E}">
        <p14:creationId xmlns:p14="http://schemas.microsoft.com/office/powerpoint/2010/main" val="34221629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SUBSTANCJE NIEBEZPIECZNE</a:t>
            </a:r>
          </a:p>
        </p:txBody>
      </p:sp>
      <p:pic>
        <p:nvPicPr>
          <p:cNvPr id="6" name="Picture 13" descr="https://photos05.redcart.pl/templates/images/thumb/10987/1500/1500/pl/0/templates/images/products/10987/0a65bb0befd7d827dfeee085ec28b490.gif">
            <a:extLst>
              <a:ext uri="{FF2B5EF4-FFF2-40B4-BE49-F238E27FC236}">
                <a16:creationId xmlns:a16="http://schemas.microsoft.com/office/drawing/2014/main" id="{EE37DF62-D041-4AAB-B48C-25D02A2A9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4" t="681" r="2111" b="1516"/>
          <a:stretch>
            <a:fillRect/>
          </a:stretch>
        </p:blipFill>
        <p:spPr bwMode="auto">
          <a:xfrm>
            <a:off x="238125" y="2815465"/>
            <a:ext cx="4638675" cy="332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a 9"/>
          <p:cNvGrpSpPr/>
          <p:nvPr/>
        </p:nvGrpSpPr>
        <p:grpSpPr>
          <a:xfrm>
            <a:off x="5153026" y="1137750"/>
            <a:ext cx="6734176" cy="5108382"/>
            <a:chOff x="6037136" y="1303589"/>
            <a:chExt cx="5850065" cy="4437717"/>
          </a:xfrm>
        </p:grpSpPr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A6594410-A456-4F7E-A0DA-620DC6929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037136" y="1370264"/>
              <a:ext cx="3039525" cy="4371042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A6594410-A456-4F7E-A0DA-620DC6929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905211" y="1303589"/>
              <a:ext cx="2981990" cy="4316252"/>
            </a:xfrm>
            <a:prstGeom prst="rect">
              <a:avLst/>
            </a:prstGeom>
          </p:spPr>
        </p:pic>
      </p:grpSp>
      <p:sp>
        <p:nvSpPr>
          <p:cNvPr id="11" name="Text Box 23">
            <a:extLst>
              <a:ext uri="{FF2B5EF4-FFF2-40B4-BE49-F238E27FC236}">
                <a16:creationId xmlns:a16="http://schemas.microsoft.com/office/drawing/2014/main" id="{42855218-43F5-475E-926F-01EBF8791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1160366"/>
            <a:ext cx="470402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 </a:t>
            </a:r>
            <a:r>
              <a:rPr lang="pl-PL" altLang="en-US" sz="1800" dirty="0">
                <a:solidFill>
                  <a:srgbClr val="000000"/>
                </a:solidFill>
              </a:rPr>
              <a:t>Zidentyfikować rodzaj substancji</a:t>
            </a:r>
            <a:endParaRPr lang="en-GB" altLang="en-US" sz="18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</a:pPr>
            <a:r>
              <a:rPr lang="pl-PL" altLang="en-US" sz="1800" dirty="0">
                <a:solidFill>
                  <a:srgbClr val="000000"/>
                </a:solidFill>
              </a:rPr>
              <a:t> Ocenić kto jest narażony na ryzyko</a:t>
            </a:r>
            <a:endParaRPr lang="en-GB" altLang="en-US" sz="18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</a:pPr>
            <a:r>
              <a:rPr lang="en-GB" altLang="en-US" sz="1800" dirty="0">
                <a:solidFill>
                  <a:schemeClr val="tx1"/>
                </a:solidFill>
              </a:rPr>
              <a:t> </a:t>
            </a:r>
            <a:r>
              <a:rPr lang="pl-PL" altLang="en-US" sz="1800" dirty="0">
                <a:solidFill>
                  <a:srgbClr val="000000"/>
                </a:solidFill>
              </a:rPr>
              <a:t>Ocenić poziom ryzyka</a:t>
            </a:r>
            <a:endParaRPr lang="en-GB" altLang="en-US" sz="18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</a:pP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pl-PL" altLang="en-US" sz="1800" dirty="0">
                <a:solidFill>
                  <a:srgbClr val="000000"/>
                </a:solidFill>
              </a:rPr>
              <a:t>Zapoznać z ryzykiem pracowników</a:t>
            </a:r>
            <a:r>
              <a:rPr lang="en-GB" altLang="en-US" sz="1800" dirty="0">
                <a:solidFill>
                  <a:srgbClr val="000000"/>
                </a:solidFill>
              </a:rPr>
              <a:t>.</a:t>
            </a:r>
          </a:p>
          <a:p>
            <a:pPr>
              <a:spcBef>
                <a:spcPct val="0"/>
              </a:spcBef>
              <a:buClrTx/>
            </a:pP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pl-PL" altLang="en-US" sz="1800" dirty="0">
                <a:solidFill>
                  <a:srgbClr val="000000"/>
                </a:solidFill>
              </a:rPr>
              <a:t>Kontrolować okresowo </a:t>
            </a:r>
            <a:endParaRPr lang="en-GB" alt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>
            <a:extLst>
              <a:ext uri="{FF2B5EF4-FFF2-40B4-BE49-F238E27FC236}">
                <a16:creationId xmlns:a16="http://schemas.microsoft.com/office/drawing/2014/main" id="{ACDAEE70-9A2C-44B2-A6A8-4C4D92DBDA2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7670800" y="6196013"/>
            <a:ext cx="19812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700" b="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902E976D-CC2D-47F8-823A-33CCF413A6D0}" type="datetime1">
              <a:rPr lang="en-US" smtClean="0"/>
              <a:pPr>
                <a:spcBef>
                  <a:spcPct val="0"/>
                </a:spcBef>
                <a:buClrTx/>
                <a:buFontTx/>
                <a:buNone/>
                <a:defRPr/>
              </a:pPr>
              <a:t>10/24/2023</a:t>
            </a:fld>
            <a:endParaRPr lang="en-GB" altLang="en-US" sz="7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F8B69CC2-D850-4133-BBEA-4323A945FE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528" y="1886775"/>
            <a:ext cx="6729412" cy="841375"/>
          </a:xfrm>
        </p:spPr>
        <p:txBody>
          <a:bodyPr>
            <a:noAutofit/>
          </a:bodyPr>
          <a:lstStyle/>
          <a:p>
            <a:r>
              <a:rPr lang="pl-PL" altLang="en-US" sz="2000" dirty="0">
                <a:solidFill>
                  <a:srgbClr val="000000"/>
                </a:solidFill>
              </a:rPr>
              <a:t>Przykłady z rzeczywistości</a:t>
            </a:r>
            <a:br>
              <a:rPr lang="pl-PL" altLang="en-US" sz="2000" dirty="0">
                <a:solidFill>
                  <a:srgbClr val="000000"/>
                </a:solidFill>
              </a:rPr>
            </a:br>
            <a:r>
              <a:rPr lang="pl-PL" altLang="en-US" sz="2000" dirty="0">
                <a:solidFill>
                  <a:srgbClr val="000000"/>
                </a:solidFill>
              </a:rPr>
              <a:t>Oparzenie betonem</a:t>
            </a:r>
            <a:endParaRPr lang="en-GB" altLang="en-US" sz="2000" dirty="0">
              <a:solidFill>
                <a:srgbClr val="000000"/>
              </a:solidFill>
            </a:endParaRPr>
          </a:p>
        </p:txBody>
      </p:sp>
      <p:pic>
        <p:nvPicPr>
          <p:cNvPr id="34820" name="Picture 6" descr="Contrete Burns">
            <a:extLst>
              <a:ext uri="{FF2B5EF4-FFF2-40B4-BE49-F238E27FC236}">
                <a16:creationId xmlns:a16="http://schemas.microsoft.com/office/drawing/2014/main" id="{F490B4FC-C7FA-4795-B04F-AD0EFAF92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5973" y="4303849"/>
            <a:ext cx="3232249" cy="18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AutoShape 6" descr="Znalezione obrazy dla zapytania oparzenie betonem">
            <a:extLst>
              <a:ext uri="{FF2B5EF4-FFF2-40B4-BE49-F238E27FC236}">
                <a16:creationId xmlns:a16="http://schemas.microsoft.com/office/drawing/2014/main" id="{79D0A00D-1D8D-42E7-A326-DF2A9CB888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468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pl-PL" altLang="pl-PL" sz="1800">
              <a:solidFill>
                <a:schemeClr val="tx1"/>
              </a:solidFill>
            </a:endParaRPr>
          </a:p>
        </p:txBody>
      </p:sp>
      <p:sp>
        <p:nvSpPr>
          <p:cNvPr id="34822" name="AutoShape 8" descr="Znalezione obrazy dla zapytania oparzenie betonem">
            <a:extLst>
              <a:ext uri="{FF2B5EF4-FFF2-40B4-BE49-F238E27FC236}">
                <a16:creationId xmlns:a16="http://schemas.microsoft.com/office/drawing/2014/main" id="{A885E86A-67FF-445E-BF52-63B66B5332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992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pl-PL" altLang="pl-PL" sz="1800">
              <a:solidFill>
                <a:schemeClr val="tx1"/>
              </a:solidFill>
            </a:endParaRPr>
          </a:p>
        </p:txBody>
      </p:sp>
      <p:pic>
        <p:nvPicPr>
          <p:cNvPr id="34823" name="Obraz 3">
            <a:extLst>
              <a:ext uri="{FF2B5EF4-FFF2-40B4-BE49-F238E27FC236}">
                <a16:creationId xmlns:a16="http://schemas.microsoft.com/office/drawing/2014/main" id="{695E11E5-36FC-4930-BB0D-8991F8448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4403" y="1889852"/>
            <a:ext cx="3211466" cy="229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0" descr="Znalezione obrazy dla zapytania betonowanie">
            <a:extLst>
              <a:ext uri="{FF2B5EF4-FFF2-40B4-BE49-F238E27FC236}">
                <a16:creationId xmlns:a16="http://schemas.microsoft.com/office/drawing/2014/main" id="{7569B1AC-B66E-4D40-A9B6-5CD66AB35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6077" y="1889852"/>
            <a:ext cx="2123395" cy="430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ytuł 2">
            <a:extLst>
              <a:ext uri="{FF2B5EF4-FFF2-40B4-BE49-F238E27FC236}">
                <a16:creationId xmlns:a16="http://schemas.microsoft.com/office/drawing/2014/main" id="{704A35A3-41C3-43F1-887B-D96554B6ADB5}"/>
              </a:ext>
            </a:extLst>
          </p:cNvPr>
          <p:cNvSpPr txBox="1">
            <a:spLocks/>
          </p:cNvSpPr>
          <p:nvPr/>
        </p:nvSpPr>
        <p:spPr>
          <a:xfrm>
            <a:off x="266700" y="530812"/>
            <a:ext cx="11658599" cy="7369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pl-PL" b="1"/>
              <a:t> SUBSTANCJE NIEBEZPIECZNE</a:t>
            </a:r>
            <a:endParaRPr lang="pl-PL" b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ELEKTRYCZNOŚĆ</a:t>
            </a:r>
          </a:p>
        </p:txBody>
      </p:sp>
      <p:pic>
        <p:nvPicPr>
          <p:cNvPr id="5" name="Obraz 41">
            <a:extLst>
              <a:ext uri="{FF2B5EF4-FFF2-40B4-BE49-F238E27FC236}">
                <a16:creationId xmlns:a16="http://schemas.microsoft.com/office/drawing/2014/main" id="{901140AD-99ED-4CD3-894C-3D70390139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7703" y="1226604"/>
            <a:ext cx="1388644" cy="116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248CD70C-2465-46FD-999F-F5B56502F3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" y="1226604"/>
            <a:ext cx="1390811" cy="120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ymbol zastępczy obrazu 53" descr="Obraz2.jpg"/>
          <p:cNvPicPr>
            <a:picLocks noGrp="1" noChangeAspect="1"/>
          </p:cNvPicPr>
          <p:nvPr>
            <p:ph type="pic"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13661" y="3630409"/>
            <a:ext cx="4616389" cy="2754114"/>
          </a:xfrm>
          <a:prstGeom prst="rect">
            <a:avLst/>
          </a:prstGeom>
        </p:spPr>
      </p:pic>
      <p:sp>
        <p:nvSpPr>
          <p:cNvPr id="12" name="Symbol zastępczy obrazu 66"/>
          <p:cNvSpPr>
            <a:spLocks noGrp="1"/>
          </p:cNvSpPr>
          <p:nvPr>
            <p:ph type="pic" idx="1"/>
          </p:nvPr>
        </p:nvSpPr>
        <p:spPr>
          <a:xfrm>
            <a:off x="7448364" y="880390"/>
            <a:ext cx="4616389" cy="2754114"/>
          </a:xfrm>
        </p:spPr>
        <p:txBody>
          <a:bodyPr/>
          <a:lstStyle/>
          <a:p>
            <a:endParaRPr lang="pl-PL"/>
          </a:p>
        </p:txBody>
      </p:sp>
      <p:pic>
        <p:nvPicPr>
          <p:cNvPr id="13" name="Symbol zastępczy obrazu 64" descr="Obraz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08334" y="888274"/>
            <a:ext cx="4621716" cy="2746230"/>
          </a:xfrm>
          <a:prstGeom prst="rect">
            <a:avLst/>
          </a:prstGeom>
        </p:spPr>
      </p:pic>
      <p:sp>
        <p:nvSpPr>
          <p:cNvPr id="14" name="Symbol zastępczy zawartości 33">
            <a:extLst>
              <a:ext uri="{FF2B5EF4-FFF2-40B4-BE49-F238E27FC236}">
                <a16:creationId xmlns:a16="http://schemas.microsoft.com/office/drawing/2014/main" id="{283B455A-4BDA-4484-8976-5CD8AAE5E871}"/>
              </a:ext>
            </a:extLst>
          </p:cNvPr>
          <p:cNvSpPr txBox="1">
            <a:spLocks/>
          </p:cNvSpPr>
          <p:nvPr/>
        </p:nvSpPr>
        <p:spPr>
          <a:xfrm>
            <a:off x="266700" y="3412076"/>
            <a:ext cx="6906011" cy="2298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Przedłużacze stan techniczny;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Podwieszanie kabli lub prowadzenie pod ścianą;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Oświetlenie tymczasowe;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Rozdzielnice RB pozamykane, w dobrym stanie technicznym;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Przeglądy elektronarzędzi raz na kwartał przez uprawnionego elektryka (znakowanie wyposażenia elektrycznego etykietami).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4076700" y="1196700"/>
            <a:ext cx="7763864" cy="4980336"/>
            <a:chOff x="580552" y="1196700"/>
            <a:chExt cx="7763864" cy="4980336"/>
          </a:xfrm>
        </p:grpSpPr>
        <p:pic>
          <p:nvPicPr>
            <p:cNvPr id="2" name="Obraz 1" descr="Obraz zawierający niebo, zewnętrzne, podłoże, płot&#10;&#10;Opis wygenerowany przy bardzo wysokim poziomie pewności">
              <a:extLst>
                <a:ext uri="{FF2B5EF4-FFF2-40B4-BE49-F238E27FC236}">
                  <a16:creationId xmlns:a16="http://schemas.microsoft.com/office/drawing/2014/main" id="{9291668A-61F1-4243-AFCF-12D48A2EB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552" y="1196700"/>
              <a:ext cx="2736964" cy="2454550"/>
            </a:xfrm>
            <a:prstGeom prst="rect">
              <a:avLst/>
            </a:prstGeom>
          </p:spPr>
        </p:pic>
        <p:pic>
          <p:nvPicPr>
            <p:cNvPr id="3" name="Obraz 2" descr="Obraz zawierający budynek, osoba, podłoże, mężczyzna&#10;&#10;Opis wygenerowany przy wysokim poziomie pewności">
              <a:extLst>
                <a:ext uri="{FF2B5EF4-FFF2-40B4-BE49-F238E27FC236}">
                  <a16:creationId xmlns:a16="http://schemas.microsoft.com/office/drawing/2014/main" id="{529C2EE1-A686-43AA-8202-6CD005A8D1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552" y="3744726"/>
              <a:ext cx="2744808" cy="2432310"/>
            </a:xfrm>
            <a:prstGeom prst="rect">
              <a:avLst/>
            </a:prstGeom>
          </p:spPr>
        </p:pic>
        <p:pic>
          <p:nvPicPr>
            <p:cNvPr id="5" name="Obraz 4" descr="Obraz zawierający podłoże, zewnętrzne, budynek&#10;&#10;Opis wygenerowany przy bardzo wysokim poziomie pewności">
              <a:extLst>
                <a:ext uri="{FF2B5EF4-FFF2-40B4-BE49-F238E27FC236}">
                  <a16:creationId xmlns:a16="http://schemas.microsoft.com/office/drawing/2014/main" id="{8630B5CA-E115-4AF2-A48F-6D5781C5C2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87"/>
            <a:stretch/>
          </p:blipFill>
          <p:spPr>
            <a:xfrm>
              <a:off x="3408635" y="3737577"/>
              <a:ext cx="4935781" cy="2439459"/>
            </a:xfrm>
            <a:prstGeom prst="rect">
              <a:avLst/>
            </a:prstGeom>
          </p:spPr>
        </p:pic>
        <p:pic>
          <p:nvPicPr>
            <p:cNvPr id="6" name="Obraz 5" descr="Obraz zawierający lodówka, ściana, wewnątrz, siedzi&#10;&#10;Opis wygenerowany przy wysokim poziomie pewności">
              <a:extLst>
                <a:ext uri="{FF2B5EF4-FFF2-40B4-BE49-F238E27FC236}">
                  <a16:creationId xmlns:a16="http://schemas.microsoft.com/office/drawing/2014/main" id="{B9865788-D3E3-48AE-8765-EF00982B56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42488" y="1196700"/>
              <a:ext cx="2301696" cy="2439459"/>
            </a:xfrm>
            <a:prstGeom prst="rect">
              <a:avLst/>
            </a:prstGeom>
          </p:spPr>
        </p:pic>
        <p:pic>
          <p:nvPicPr>
            <p:cNvPr id="7" name="Obraz 6" descr="Obraz zawierający ściana, budynek, podłoże, urządzenie&#10;&#10;Opis wygenerowany przy bardzo wysokim poziomie pewności">
              <a:extLst>
                <a:ext uri="{FF2B5EF4-FFF2-40B4-BE49-F238E27FC236}">
                  <a16:creationId xmlns:a16="http://schemas.microsoft.com/office/drawing/2014/main" id="{0F5EAE3B-856D-47E9-B970-2AB3D4AD9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36842" y="1196700"/>
              <a:ext cx="2507574" cy="2430109"/>
            </a:xfrm>
            <a:prstGeom prst="rect">
              <a:avLst/>
            </a:prstGeom>
          </p:spPr>
        </p:pic>
      </p:grp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266700" y="530812"/>
            <a:ext cx="11658599" cy="736964"/>
          </a:xfrm>
        </p:spPr>
        <p:txBody>
          <a:bodyPr/>
          <a:lstStyle/>
          <a:p>
            <a:r>
              <a:rPr lang="pl-PL" dirty="0"/>
              <a:t> ELEKTRYCZNOŚĆ</a:t>
            </a:r>
          </a:p>
        </p:txBody>
      </p:sp>
      <p:pic>
        <p:nvPicPr>
          <p:cNvPr id="12" name="Obraz 11" descr="good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581275"/>
            <a:ext cx="2009775" cy="200977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POZWOLENIA NA PRACE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1904143"/>
            <a:ext cx="5638800" cy="2401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indent="-228594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Prace pożarowo niebezpieczne;</a:t>
            </a:r>
          </a:p>
          <a:p>
            <a:pPr marL="228594" indent="-228594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Transport pionowy;</a:t>
            </a:r>
          </a:p>
          <a:p>
            <a:pPr marL="228594" indent="-228594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Prace ziemne / Wykopy;</a:t>
            </a:r>
          </a:p>
          <a:p>
            <a:pPr marL="228594" indent="-228594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Przestrzenie zamknięte.</a:t>
            </a:r>
            <a:endParaRPr lang="pl-PL" alt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8" descr="Znalezione obrazy dla zapytania pozwolenie na prace">
            <a:extLst>
              <a:ext uri="{FF2B5EF4-FFF2-40B4-BE49-F238E27FC236}">
                <a16:creationId xmlns:a16="http://schemas.microsoft.com/office/drawing/2014/main" id="{FC71E25B-A81E-43C2-8ABC-4074FD5FA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6951" y="2001329"/>
            <a:ext cx="5753100" cy="362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PRZESTRZENIE ZAMKNIĘTE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1789843"/>
            <a:ext cx="7096126" cy="3086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Przestrzenie zamknięte to miejsca o utrudnionym dostępie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(częściowo zamknięta, aczkolwiek nie zawsze w całości),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w którym zagrożeniem dla zdrowia są występujące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w przestrzeni niebezpieczne substancje, gazy itp. (brak tlenu)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Tego typu prace mogą być wykonywane jedynie przez osoby,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które otrzymały stosowne przeszkolenie (praca w przestrzeniach zamkniętych)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Do rozpoczęcia prac wymagane jest otrzymanie stosownego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pozwolenia na prace.</a:t>
            </a:r>
            <a:endParaRPr lang="pl-PL" alt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az 5" descr="przestrzenie_zamkniet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900" y="1437529"/>
            <a:ext cx="4248150" cy="398751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Symbol zastępczy obrazu 48" descr="Obraz9.png"/>
          <p:cNvPicPr>
            <a:picLocks noGrp="1" noChangeAspect="1"/>
          </p:cNvPicPr>
          <p:nvPr>
            <p:ph type="pic" idx="1"/>
          </p:nvPr>
        </p:nvPicPr>
        <p:blipFill>
          <a:blip r:embed="rId3"/>
          <a:stretch>
            <a:fillRect/>
          </a:stretch>
        </p:blipFill>
        <p:spPr>
          <a:xfrm>
            <a:off x="1170449" y="1997493"/>
            <a:ext cx="2942857" cy="3247619"/>
          </a:xfrm>
        </p:spPr>
      </p:pic>
      <p:sp>
        <p:nvSpPr>
          <p:cNvPr id="44" name="Prostokąt 43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1078186" y="5264815"/>
            <a:ext cx="2971300" cy="61241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  <a:defRPr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Obserwacja</a:t>
            </a:r>
            <a:endParaRPr lang="pl-PL" sz="2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7" name="Obraz 46">
            <a:extLst>
              <a:ext uri="{FF2B5EF4-FFF2-40B4-BE49-F238E27FC236}">
                <a16:creationId xmlns:a16="http://schemas.microsoft.com/office/drawing/2014/main" id="{24077766-63A9-45EB-8E3E-96F30AE35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419" y="2013529"/>
            <a:ext cx="2824329" cy="3267168"/>
          </a:xfrm>
          <a:prstGeom prst="rect">
            <a:avLst/>
          </a:prstGeom>
        </p:spPr>
      </p:pic>
      <p:pic>
        <p:nvPicPr>
          <p:cNvPr id="48" name="Obraz 47">
            <a:extLst>
              <a:ext uri="{FF2B5EF4-FFF2-40B4-BE49-F238E27FC236}">
                <a16:creationId xmlns:a16="http://schemas.microsoft.com/office/drawing/2014/main" id="{3B4068D5-31EA-43E6-99CA-D23D1F45E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4383" y="2037481"/>
            <a:ext cx="2784176" cy="3243216"/>
          </a:xfrm>
          <a:prstGeom prst="rect">
            <a:avLst/>
          </a:prstGeom>
        </p:spPr>
      </p:pic>
      <p:sp>
        <p:nvSpPr>
          <p:cNvPr id="49" name="Prostokąt 48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4056519" y="5438985"/>
            <a:ext cx="418179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Zdarzenie potencjalnie wypadkowe</a:t>
            </a:r>
            <a:endParaRPr lang="pl-PL" sz="2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Prostokąt 49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8484821" y="5264815"/>
            <a:ext cx="2971300" cy="61241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  <a:defRPr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Wypadek</a:t>
            </a:r>
            <a:endParaRPr lang="pl-PL" sz="2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ytuł 5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ZGŁOŚ OSOBIE Z NADZORU BUDOWY JEŚLI ZAUWAŻYSZ</a:t>
            </a:r>
          </a:p>
        </p:txBody>
      </p:sp>
    </p:spTree>
    <p:extLst>
      <p:ext uri="{BB962C8B-B14F-4D97-AF65-F5344CB8AC3E}">
        <p14:creationId xmlns:p14="http://schemas.microsoft.com/office/powerpoint/2010/main" val="162243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9" grpId="0"/>
      <p:bldP spid="5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a 23"/>
          <p:cNvGrpSpPr/>
          <p:nvPr/>
        </p:nvGrpSpPr>
        <p:grpSpPr>
          <a:xfrm>
            <a:off x="365760" y="241207"/>
            <a:ext cx="9126583" cy="5523059"/>
            <a:chOff x="1380308" y="1152526"/>
            <a:chExt cx="7598092" cy="4580659"/>
          </a:xfrm>
        </p:grpSpPr>
        <p:sp>
          <p:nvSpPr>
            <p:cNvPr id="5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2809" y="1212654"/>
              <a:ext cx="3185016" cy="4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ILOŚĆ PRACOWNIKÓW FIZYCZNYCH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</a:t>
              </a:r>
              <a:r>
                <a:rPr kumimoji="0" lang="pl-PL" altLang="pl-PL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of </a:t>
              </a:r>
              <a:r>
                <a:rPr kumimoji="0" lang="pl-PL" altLang="pl-PL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employees</a:t>
              </a:r>
              <a:endParaRPr kumimoji="0" lang="en-US" alt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0308" y="1987506"/>
              <a:ext cx="3257517" cy="4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ILOŚĆ PRACOWNIKÓW NADZORU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</a:t>
              </a:r>
              <a:r>
                <a:rPr kumimoji="0" lang="pl-PL" altLang="pl-PL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of </a:t>
              </a:r>
              <a:r>
                <a:rPr kumimoji="0" lang="pl-PL" altLang="pl-PL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supervision</a:t>
              </a: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l-PL" altLang="pl-PL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employees</a:t>
              </a:r>
              <a:endParaRPr kumimoji="0" lang="en-US" alt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0309" y="3592897"/>
              <a:ext cx="3257517" cy="550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WYPADKI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Accidents</a:t>
              </a:r>
              <a:endParaRPr kumimoji="0" lang="en-US" alt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0309" y="4402554"/>
              <a:ext cx="3257517" cy="550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INCYDENTY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Incidents</a:t>
              </a:r>
              <a:endParaRPr kumimoji="0" lang="en-US" alt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0309" y="5182734"/>
              <a:ext cx="3257517" cy="550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OBSERWACJE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Observations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" name="Grupa 22"/>
            <p:cNvGrpSpPr/>
            <p:nvPr/>
          </p:nvGrpSpPr>
          <p:grpSpPr>
            <a:xfrm>
              <a:off x="5149500" y="1152526"/>
              <a:ext cx="1558507" cy="546365"/>
              <a:chOff x="5141700" y="1152527"/>
              <a:chExt cx="1558507" cy="546365"/>
            </a:xfrm>
            <a:solidFill>
              <a:schemeClr val="bg1"/>
            </a:solidFill>
          </p:grpSpPr>
          <p:sp>
            <p:nvSpPr>
              <p:cNvPr id="13" name="Prostokąt zaokrąglony 12"/>
              <p:cNvSpPr/>
              <p:nvPr/>
            </p:nvSpPr>
            <p:spPr>
              <a:xfrm>
                <a:off x="5141700" y="1152527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DCFF6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X</a:t>
                </a:r>
              </a:p>
            </p:txBody>
          </p:sp>
          <p:sp>
            <p:nvSpPr>
              <p:cNvPr id="14" name="Prostokąt zaokrąglony 13"/>
              <p:cNvSpPr/>
              <p:nvPr/>
            </p:nvSpPr>
            <p:spPr>
              <a:xfrm>
                <a:off x="5695258" y="1153769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DCFF6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X</a:t>
                </a:r>
              </a:p>
            </p:txBody>
          </p:sp>
          <p:sp>
            <p:nvSpPr>
              <p:cNvPr id="15" name="Prostokąt zaokrąglony 14"/>
              <p:cNvSpPr/>
              <p:nvPr/>
            </p:nvSpPr>
            <p:spPr>
              <a:xfrm>
                <a:off x="6243007" y="1153769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DCFF6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X</a:t>
                </a:r>
              </a:p>
            </p:txBody>
          </p:sp>
        </p:grpSp>
        <p:grpSp>
          <p:nvGrpSpPr>
            <p:cNvPr id="3" name="Grupa 21"/>
            <p:cNvGrpSpPr/>
            <p:nvPr/>
          </p:nvGrpSpPr>
          <p:grpSpPr>
            <a:xfrm>
              <a:off x="5149500" y="1927378"/>
              <a:ext cx="1564312" cy="545123"/>
              <a:chOff x="5294100" y="1113779"/>
              <a:chExt cx="1564312" cy="545123"/>
            </a:xfrm>
            <a:solidFill>
              <a:schemeClr val="bg1"/>
            </a:solidFill>
          </p:grpSpPr>
          <p:sp>
            <p:nvSpPr>
              <p:cNvPr id="19" name="Prostokąt zaokrąglony 18"/>
              <p:cNvSpPr/>
              <p:nvPr/>
            </p:nvSpPr>
            <p:spPr>
              <a:xfrm>
                <a:off x="5294100" y="1113779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9C59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X</a:t>
                </a:r>
              </a:p>
            </p:txBody>
          </p:sp>
          <p:sp>
            <p:nvSpPr>
              <p:cNvPr id="20" name="Prostokąt zaokrąglony 19"/>
              <p:cNvSpPr/>
              <p:nvPr/>
            </p:nvSpPr>
            <p:spPr>
              <a:xfrm>
                <a:off x="5847657" y="1113779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9C59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X</a:t>
                </a:r>
              </a:p>
            </p:txBody>
          </p:sp>
          <p:sp>
            <p:nvSpPr>
              <p:cNvPr id="21" name="Prostokąt zaokrąglony 20"/>
              <p:cNvSpPr/>
              <p:nvPr/>
            </p:nvSpPr>
            <p:spPr>
              <a:xfrm>
                <a:off x="6401212" y="1113779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9C59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X</a:t>
                </a:r>
              </a:p>
            </p:txBody>
          </p:sp>
        </p:grpSp>
        <p:sp>
          <p:nvSpPr>
            <p:cNvPr id="25" name="Prostokąt zaokrąglony 24"/>
            <p:cNvSpPr/>
            <p:nvPr/>
          </p:nvSpPr>
          <p:spPr>
            <a:xfrm>
              <a:off x="6496276" y="3599926"/>
              <a:ext cx="1137749" cy="5451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Book" pitchFamily="50" charset="0"/>
                  <a:ea typeface="+mn-ea"/>
                  <a:cs typeface="Gotham Book" pitchFamily="50" charset="0"/>
                </a:rPr>
                <a:t>X</a:t>
              </a:r>
            </a:p>
          </p:txBody>
        </p:sp>
        <p:sp>
          <p:nvSpPr>
            <p:cNvPr id="33" name="Prostokąt zaokrąglony 32"/>
            <p:cNvSpPr/>
            <p:nvPr/>
          </p:nvSpPr>
          <p:spPr>
            <a:xfrm>
              <a:off x="5151900" y="5182734"/>
              <a:ext cx="3826500" cy="5451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Book" pitchFamily="50" charset="0"/>
                  <a:ea typeface="+mn-ea"/>
                  <a:cs typeface="Gotham Book" pitchFamily="50" charset="0"/>
                </a:rPr>
                <a:t>X</a:t>
              </a:r>
            </a:p>
          </p:txBody>
        </p:sp>
        <p:sp>
          <p:nvSpPr>
            <p:cNvPr id="36" name="Dowolny kształt 35"/>
            <p:cNvSpPr/>
            <p:nvPr/>
          </p:nvSpPr>
          <p:spPr>
            <a:xfrm>
              <a:off x="5652900" y="4402554"/>
              <a:ext cx="2824500" cy="545123"/>
            </a:xfrm>
            <a:custGeom>
              <a:avLst/>
              <a:gdLst>
                <a:gd name="connsiteX0" fmla="*/ 0 w 3105300"/>
                <a:gd name="connsiteY0" fmla="*/ 90856 h 545123"/>
                <a:gd name="connsiteX1" fmla="*/ 26611 w 3105300"/>
                <a:gd name="connsiteY1" fmla="*/ 26611 h 545123"/>
                <a:gd name="connsiteX2" fmla="*/ 90856 w 3105300"/>
                <a:gd name="connsiteY2" fmla="*/ 0 h 545123"/>
                <a:gd name="connsiteX3" fmla="*/ 3014444 w 3105300"/>
                <a:gd name="connsiteY3" fmla="*/ 0 h 545123"/>
                <a:gd name="connsiteX4" fmla="*/ 3078689 w 3105300"/>
                <a:gd name="connsiteY4" fmla="*/ 26611 h 545123"/>
                <a:gd name="connsiteX5" fmla="*/ 3105300 w 3105300"/>
                <a:gd name="connsiteY5" fmla="*/ 90856 h 545123"/>
                <a:gd name="connsiteX6" fmla="*/ 3105300 w 3105300"/>
                <a:gd name="connsiteY6" fmla="*/ 454267 h 545123"/>
                <a:gd name="connsiteX7" fmla="*/ 3078689 w 3105300"/>
                <a:gd name="connsiteY7" fmla="*/ 518512 h 545123"/>
                <a:gd name="connsiteX8" fmla="*/ 3014444 w 3105300"/>
                <a:gd name="connsiteY8" fmla="*/ 545123 h 545123"/>
                <a:gd name="connsiteX9" fmla="*/ 90856 w 3105300"/>
                <a:gd name="connsiteY9" fmla="*/ 545123 h 545123"/>
                <a:gd name="connsiteX10" fmla="*/ 26611 w 3105300"/>
                <a:gd name="connsiteY10" fmla="*/ 518512 h 545123"/>
                <a:gd name="connsiteX11" fmla="*/ 0 w 3105300"/>
                <a:gd name="connsiteY11" fmla="*/ 454267 h 545123"/>
                <a:gd name="connsiteX12" fmla="*/ 0 w 3105300"/>
                <a:gd name="connsiteY12" fmla="*/ 90856 h 545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05300" h="545123">
                  <a:moveTo>
                    <a:pt x="0" y="90856"/>
                  </a:moveTo>
                  <a:cubicBezTo>
                    <a:pt x="0" y="66759"/>
                    <a:pt x="9572" y="43650"/>
                    <a:pt x="26611" y="26611"/>
                  </a:cubicBezTo>
                  <a:cubicBezTo>
                    <a:pt x="43650" y="9572"/>
                    <a:pt x="66759" y="0"/>
                    <a:pt x="90856" y="0"/>
                  </a:cubicBezTo>
                  <a:lnTo>
                    <a:pt x="3014444" y="0"/>
                  </a:lnTo>
                  <a:cubicBezTo>
                    <a:pt x="3038541" y="0"/>
                    <a:pt x="3061650" y="9572"/>
                    <a:pt x="3078689" y="26611"/>
                  </a:cubicBezTo>
                  <a:cubicBezTo>
                    <a:pt x="3095728" y="43650"/>
                    <a:pt x="3105300" y="66759"/>
                    <a:pt x="3105300" y="90856"/>
                  </a:cubicBezTo>
                  <a:lnTo>
                    <a:pt x="3105300" y="454267"/>
                  </a:lnTo>
                  <a:cubicBezTo>
                    <a:pt x="3105300" y="478364"/>
                    <a:pt x="3095728" y="501473"/>
                    <a:pt x="3078689" y="518512"/>
                  </a:cubicBezTo>
                  <a:cubicBezTo>
                    <a:pt x="3061650" y="535551"/>
                    <a:pt x="3038541" y="545123"/>
                    <a:pt x="3014444" y="545123"/>
                  </a:cubicBezTo>
                  <a:lnTo>
                    <a:pt x="90856" y="545123"/>
                  </a:lnTo>
                  <a:cubicBezTo>
                    <a:pt x="66759" y="545123"/>
                    <a:pt x="43650" y="535551"/>
                    <a:pt x="26611" y="518512"/>
                  </a:cubicBezTo>
                  <a:cubicBezTo>
                    <a:pt x="9572" y="501473"/>
                    <a:pt x="0" y="478364"/>
                    <a:pt x="0" y="454267"/>
                  </a:cubicBezTo>
                  <a:lnTo>
                    <a:pt x="0" y="90856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Book" pitchFamily="50" charset="0"/>
                  <a:ea typeface="+mn-ea"/>
                  <a:cs typeface="Gotham Book" pitchFamily="50" charset="0"/>
                </a:rPr>
                <a:t>X</a:t>
              </a:r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9A0F32CF-2C02-CF82-E055-96964A876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98" y="2103970"/>
            <a:ext cx="3712786" cy="68281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F2A913A-5338-5794-0EAD-D0E70F8A8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8065" y="2116163"/>
            <a:ext cx="524301" cy="67061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1AABDAA-A139-6D31-174C-205683439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883" y="2116163"/>
            <a:ext cx="530398" cy="67061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19F69A0-69AC-A358-F3E0-F9D703C53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798" y="2125850"/>
            <a:ext cx="530398" cy="670618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ytuł 4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ŚRODKI OCHRONY INDYWIDUALNEJ</a:t>
            </a:r>
          </a:p>
        </p:txBody>
      </p:sp>
      <p:grpSp>
        <p:nvGrpSpPr>
          <p:cNvPr id="45" name="Grupa 44">
            <a:extLst>
              <a:ext uri="{FF2B5EF4-FFF2-40B4-BE49-F238E27FC236}">
                <a16:creationId xmlns:a16="http://schemas.microsoft.com/office/drawing/2014/main" id="{85263723-9FBC-4920-8724-ED2A0061DEF2}"/>
              </a:ext>
            </a:extLst>
          </p:cNvPr>
          <p:cNvGrpSpPr/>
          <p:nvPr/>
        </p:nvGrpSpPr>
        <p:grpSpPr>
          <a:xfrm>
            <a:off x="1339797" y="1626732"/>
            <a:ext cx="3586647" cy="4197709"/>
            <a:chOff x="1339797" y="1920646"/>
            <a:chExt cx="3586647" cy="4197709"/>
          </a:xfrm>
        </p:grpSpPr>
        <p:pic>
          <p:nvPicPr>
            <p:cNvPr id="46" name="Picture 4">
              <a:extLst>
                <a:ext uri="{FF2B5EF4-FFF2-40B4-BE49-F238E27FC236}">
                  <a16:creationId xmlns:a16="http://schemas.microsoft.com/office/drawing/2014/main" id="{F9B79B00-E20C-45A2-B666-58975A436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554844" y="3259885"/>
              <a:ext cx="13716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3AA94853-83C4-421B-8008-78E7C6BB2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1339797" y="1920646"/>
              <a:ext cx="2989263" cy="2433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8" name="Picture 6" descr="Image result for 3 point chin strap for hard hat">
              <a:extLst>
                <a:ext uri="{FF2B5EF4-FFF2-40B4-BE49-F238E27FC236}">
                  <a16:creationId xmlns:a16="http://schemas.microsoft.com/office/drawing/2014/main" id="{DF31DDF0-72DE-4472-9F62-EACE2FF3F3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131" y="4411014"/>
              <a:ext cx="1013515" cy="1013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0C85AF33-AB5F-493A-9A32-2174A28183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586163" y="3692116"/>
              <a:ext cx="1344613" cy="1346200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52" name="Prostokąt 51">
              <a:extLst>
                <a:ext uri="{FF2B5EF4-FFF2-40B4-BE49-F238E27FC236}">
                  <a16:creationId xmlns:a16="http://schemas.microsoft.com/office/drawing/2014/main" id="{AEB9C810-CFEA-4717-A8A2-9964AF19B7FE}"/>
                </a:ext>
              </a:extLst>
            </p:cNvPr>
            <p:cNvSpPr/>
            <p:nvPr/>
          </p:nvSpPr>
          <p:spPr>
            <a:xfrm>
              <a:off x="1445126" y="5410469"/>
              <a:ext cx="2971300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200000"/>
                </a:lnSpc>
                <a:spcBef>
                  <a:spcPct val="0"/>
                </a:spcBef>
                <a:defRPr/>
              </a:pPr>
              <a:r>
                <a:rPr lang="pl-PL" sz="2000" dirty="0">
                  <a:latin typeface="Arial" panose="020B0604020202020204" pitchFamily="34" charset="0"/>
                  <a:cs typeface="Arial" panose="020B0604020202020204" pitchFamily="34" charset="0"/>
                </a:rPr>
                <a:t>Obowiązkowe</a:t>
              </a:r>
              <a:endParaRPr lang="pl-PL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upa 54">
            <a:extLst>
              <a:ext uri="{FF2B5EF4-FFF2-40B4-BE49-F238E27FC236}">
                <a16:creationId xmlns:a16="http://schemas.microsoft.com/office/drawing/2014/main" id="{7E2E3D63-1F39-417C-869C-4C0F1F70C06A}"/>
              </a:ext>
            </a:extLst>
          </p:cNvPr>
          <p:cNvGrpSpPr/>
          <p:nvPr/>
        </p:nvGrpSpPr>
        <p:grpSpPr>
          <a:xfrm>
            <a:off x="7431297" y="1967969"/>
            <a:ext cx="3315577" cy="3870532"/>
            <a:chOff x="7431297" y="2261883"/>
            <a:chExt cx="3315577" cy="3870532"/>
          </a:xfrm>
        </p:grpSpPr>
        <p:grpSp>
          <p:nvGrpSpPr>
            <p:cNvPr id="56" name="Grupa 19">
              <a:extLst>
                <a:ext uri="{FF2B5EF4-FFF2-40B4-BE49-F238E27FC236}">
                  <a16:creationId xmlns:a16="http://schemas.microsoft.com/office/drawing/2014/main" id="{DCADF59A-7959-4691-815C-8D3C317BD2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31297" y="2261883"/>
              <a:ext cx="2989264" cy="1678425"/>
              <a:chOff x="5596113" y="4165692"/>
              <a:chExt cx="2658419" cy="1432146"/>
            </a:xfrm>
          </p:grpSpPr>
          <p:pic>
            <p:nvPicPr>
              <p:cNvPr id="59" name="Picture 8">
                <a:extLst>
                  <a:ext uri="{FF2B5EF4-FFF2-40B4-BE49-F238E27FC236}">
                    <a16:creationId xmlns:a16="http://schemas.microsoft.com/office/drawing/2014/main" id="{5F9BBA16-E6D1-4553-A0F2-25D6625D7D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tretch>
                <a:fillRect/>
              </a:stretch>
            </p:blipFill>
            <p:spPr bwMode="auto">
              <a:xfrm>
                <a:off x="6646784" y="4337168"/>
                <a:ext cx="1607748" cy="12019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60" name="Picture 6">
                <a:extLst>
                  <a:ext uri="{FF2B5EF4-FFF2-40B4-BE49-F238E27FC236}">
                    <a16:creationId xmlns:a16="http://schemas.microsoft.com/office/drawing/2014/main" id="{F1D5906D-DCF6-429C-938E-BDDDCC9D0C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596113" y="4165692"/>
                <a:ext cx="1207795" cy="1432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</p:grpSp>
        <p:pic>
          <p:nvPicPr>
            <p:cNvPr id="57" name="Obraz 56" descr="Obraz zawierający zastawa stołowa, sosjerka&#10;&#10;Opis wygenerowany automatycznie">
              <a:extLst>
                <a:ext uri="{FF2B5EF4-FFF2-40B4-BE49-F238E27FC236}">
                  <a16:creationId xmlns:a16="http://schemas.microsoft.com/office/drawing/2014/main" id="{A27647E4-7BB4-4EB3-BF32-8C17CCC2D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5511" y="4210737"/>
              <a:ext cx="1714044" cy="8468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AEB9C810-CFEA-4717-A8A2-9964AF19B7FE}"/>
                </a:ext>
              </a:extLst>
            </p:cNvPr>
            <p:cNvSpPr/>
            <p:nvPr/>
          </p:nvSpPr>
          <p:spPr>
            <a:xfrm>
              <a:off x="7775574" y="5424529"/>
              <a:ext cx="2971300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200000"/>
                </a:lnSpc>
                <a:spcBef>
                  <a:spcPct val="0"/>
                </a:spcBef>
                <a:defRPr/>
              </a:pPr>
              <a:r>
                <a:rPr lang="pl-PL" sz="2000" dirty="0">
                  <a:latin typeface="Arial" panose="020B0604020202020204" pitchFamily="34" charset="0"/>
                  <a:cs typeface="Arial" panose="020B0604020202020204" pitchFamily="34" charset="0"/>
                </a:rPr>
                <a:t>Dodatkowe</a:t>
              </a:r>
              <a:endParaRPr lang="pl-PL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685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ytuł 3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pl-PL" dirty="0"/>
              <a:t>ZESPÓŁ PROJEKTOWY</a:t>
            </a:r>
            <a:br>
              <a:rPr lang="pl-PL" dirty="0"/>
            </a:br>
            <a:endParaRPr lang="pl-PL" dirty="0"/>
          </a:p>
        </p:txBody>
      </p:sp>
      <p:grpSp>
        <p:nvGrpSpPr>
          <p:cNvPr id="10" name="Grupa 9"/>
          <p:cNvGrpSpPr/>
          <p:nvPr/>
        </p:nvGrpSpPr>
        <p:grpSpPr>
          <a:xfrm>
            <a:off x="8752641" y="974088"/>
            <a:ext cx="2404762" cy="2118866"/>
            <a:chOff x="807713" y="2552721"/>
            <a:chExt cx="2404762" cy="2118866"/>
          </a:xfrm>
        </p:grpSpPr>
        <p:pic>
          <p:nvPicPr>
            <p:cNvPr id="41" name="Obraz 40" descr="Zasób 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430" y="2552721"/>
              <a:ext cx="2107475" cy="21188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2" name="Symbol zastępczy zawartości 33">
              <a:extLst>
                <a:ext uri="{FF2B5EF4-FFF2-40B4-BE49-F238E27FC236}">
                  <a16:creationId xmlns:a16="http://schemas.microsoft.com/office/drawing/2014/main" id="{CBBCC2DC-2621-432D-996C-C130D183622C}"/>
                </a:ext>
              </a:extLst>
            </p:cNvPr>
            <p:cNvSpPr txBox="1">
              <a:spLocks/>
            </p:cNvSpPr>
            <p:nvPr/>
          </p:nvSpPr>
          <p:spPr>
            <a:xfrm>
              <a:off x="807713" y="3043850"/>
              <a:ext cx="2404762" cy="12770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R="0" lvl="0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Wstaw</a:t>
              </a:r>
              <a:r>
                <a:rPr lang="pl-PL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pl-PL" sz="1600" dirty="0" err="1">
                  <a:latin typeface="Arial" pitchFamily="34" charset="0"/>
                  <a:cs typeface="Arial" pitchFamily="34" charset="0"/>
                </a:rPr>
                <a:t>organigram</a:t>
              </a:r>
              <a:r>
                <a:rPr lang="pl-PL" sz="1600" dirty="0">
                  <a:latin typeface="Arial" pitchFamily="34" charset="0"/>
                  <a:cs typeface="Arial" pitchFamily="34" charset="0"/>
                </a:rPr>
                <a:t> budowy</a:t>
              </a:r>
              <a:endPara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A115080-A957-46BD-88B4-B062273E79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4595834"/>
              </p:ext>
            </p:extLst>
          </p:nvPr>
        </p:nvGraphicFramePr>
        <p:xfrm>
          <a:off x="2754198" y="1267723"/>
          <a:ext cx="6683605" cy="4322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361460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6700" y="530812"/>
            <a:ext cx="11658599" cy="736964"/>
          </a:xfrm>
        </p:spPr>
        <p:txBody>
          <a:bodyPr/>
          <a:lstStyle/>
          <a:p>
            <a:r>
              <a:rPr lang="pl-PL" b="1" dirty="0"/>
              <a:t> ŚRODKI OCHRONY INDYWIDUALNEJ</a:t>
            </a:r>
          </a:p>
        </p:txBody>
      </p:sp>
      <p:sp>
        <p:nvSpPr>
          <p:cNvPr id="29" name="pole tekstowe 28"/>
          <p:cNvSpPr txBox="1"/>
          <p:nvPr/>
        </p:nvSpPr>
        <p:spPr>
          <a:xfrm>
            <a:off x="266700" y="1884872"/>
            <a:ext cx="7126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Nosimy środki ochrony indywidualnej </a:t>
            </a:r>
          </a:p>
          <a:p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aby uniknąć takich urazów.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2051" descr="0166">
            <a:extLst>
              <a:ext uri="{FF2B5EF4-FFF2-40B4-BE49-F238E27FC236}">
                <a16:creationId xmlns:a16="http://schemas.microsoft.com/office/drawing/2014/main" id="{5C5E0CD0-10DA-475C-993D-F22CCBB6D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3650" y="1992154"/>
            <a:ext cx="4176079" cy="192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052" descr="0003">
            <a:extLst>
              <a:ext uri="{FF2B5EF4-FFF2-40B4-BE49-F238E27FC236}">
                <a16:creationId xmlns:a16="http://schemas.microsoft.com/office/drawing/2014/main" id="{FB43B13D-B215-4257-95B4-066E69A61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7775" y="3916861"/>
            <a:ext cx="3155316" cy="196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 descr="Znalezione obrazy dla zapytania uraz oka">
            <a:extLst>
              <a:ext uri="{FF2B5EF4-FFF2-40B4-BE49-F238E27FC236}">
                <a16:creationId xmlns:a16="http://schemas.microsoft.com/office/drawing/2014/main" id="{648B08B9-37BC-4C22-843E-C0C857FE1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5605" y="1992154"/>
            <a:ext cx="2539030" cy="190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9" descr="Znalezione obrazy dla zapytania silicosis">
            <a:extLst>
              <a:ext uri="{FF2B5EF4-FFF2-40B4-BE49-F238E27FC236}">
                <a16:creationId xmlns:a16="http://schemas.microsoft.com/office/drawing/2014/main" id="{EAAD9A2E-98CD-4E42-B146-B92FDA028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13091" y="3900013"/>
            <a:ext cx="1741804" cy="198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" descr="Podobny obraz">
            <a:extLst>
              <a:ext uri="{FF2B5EF4-FFF2-40B4-BE49-F238E27FC236}">
                <a16:creationId xmlns:a16="http://schemas.microsoft.com/office/drawing/2014/main" id="{60039C73-009E-4BB4-AE7D-20B53708B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0292" y="3900012"/>
            <a:ext cx="1864343" cy="198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6700" y="530812"/>
            <a:ext cx="11658599" cy="736964"/>
          </a:xfrm>
        </p:spPr>
        <p:txBody>
          <a:bodyPr/>
          <a:lstStyle/>
          <a:p>
            <a:r>
              <a:rPr lang="pl-PL" b="1" dirty="0"/>
              <a:t> DRGANIA MECHANICZNE (WIBRACJE)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9" y="1789843"/>
            <a:ext cx="7772401" cy="3687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Syndrom jest chorobą pogarszającą sprawność, która może prowadzić do całkowitej niesprawności kończyn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en-GB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Kiedy</a:t>
            </a:r>
            <a:r>
              <a:rPr lang="en-GB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operujesz</a:t>
            </a:r>
            <a:r>
              <a:rPr lang="en-GB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urządzeniami</a:t>
            </a:r>
            <a:r>
              <a:rPr lang="en-GB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wibruj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ą</a:t>
            </a:r>
            <a:r>
              <a:rPr lang="en-GB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cymi</a:t>
            </a:r>
            <a:r>
              <a:rPr lang="en-GB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GB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drga</a:t>
            </a:r>
            <a:r>
              <a:rPr lang="pl-PL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jącymi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zachowaj ostrożność;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Użytkownik sprzętu wibrującego powinien znać wymagania dotyczące maksymalnego czasu pracy;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Należy utrzymywać kończyny w cieple aby zachować odpowiednią cyrkulację krwi;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Pamiętaj że osoby palące są pięć razy bardziej narażone na wystąpienie syndromu białych dłoni, rekomenduje się nie </a:t>
            </a:r>
            <a:r>
              <a:rPr lang="pl-PL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palic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papierosów bezpośrednio przed, w trakcie i tuż po pracy z maszynami wibrującymi.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6" descr="Znalezione obrazy dla zapytania zageszczarka">
            <a:extLst>
              <a:ext uri="{FF2B5EF4-FFF2-40B4-BE49-F238E27FC236}">
                <a16:creationId xmlns:a16="http://schemas.microsoft.com/office/drawing/2014/main" id="{6731CE59-0081-48BA-A9C3-FD348A0F0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2475" y="955429"/>
            <a:ext cx="3474532" cy="231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 descr="Znalezione obrazy dla zapytania vibration white finger">
            <a:extLst>
              <a:ext uri="{FF2B5EF4-FFF2-40B4-BE49-F238E27FC236}">
                <a16:creationId xmlns:a16="http://schemas.microsoft.com/office/drawing/2014/main" id="{57F1317C-1DAA-4DB1-B108-8FCE35018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6257" y="3540944"/>
            <a:ext cx="3460750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6700" y="530812"/>
            <a:ext cx="11658599" cy="736964"/>
          </a:xfrm>
        </p:spPr>
        <p:txBody>
          <a:bodyPr/>
          <a:lstStyle/>
          <a:p>
            <a:r>
              <a:rPr lang="pl-PL" b="1" dirty="0"/>
              <a:t> OZNAKOWANIE</a:t>
            </a:r>
          </a:p>
        </p:txBody>
      </p:sp>
      <p:grpSp>
        <p:nvGrpSpPr>
          <p:cNvPr id="3" name="Grupa 11"/>
          <p:cNvGrpSpPr/>
          <p:nvPr/>
        </p:nvGrpSpPr>
        <p:grpSpPr>
          <a:xfrm>
            <a:off x="8501323" y="1700025"/>
            <a:ext cx="3167363" cy="2377425"/>
            <a:chOff x="8501323" y="3471675"/>
            <a:chExt cx="3167363" cy="2377425"/>
          </a:xfrm>
        </p:grpSpPr>
        <p:pic>
          <p:nvPicPr>
            <p:cNvPr id="5" name="Obraz 4" descr="znaki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16148" y="4229100"/>
              <a:ext cx="1852538" cy="1620000"/>
            </a:xfrm>
            <a:prstGeom prst="rect">
              <a:avLst/>
            </a:prstGeom>
          </p:spPr>
        </p:pic>
        <p:pic>
          <p:nvPicPr>
            <p:cNvPr id="6" name="Obraz 5" descr="znaki1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01323" y="3471675"/>
              <a:ext cx="1620000" cy="1620000"/>
            </a:xfrm>
            <a:prstGeom prst="rect">
              <a:avLst/>
            </a:prstGeom>
          </p:spPr>
        </p:pic>
      </p:grpSp>
      <p:pic>
        <p:nvPicPr>
          <p:cNvPr id="7" name="Obraz 6" descr="znaki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063" y="2078737"/>
            <a:ext cx="1620000" cy="1620000"/>
          </a:xfrm>
          <a:prstGeom prst="rect">
            <a:avLst/>
          </a:prstGeom>
        </p:spPr>
      </p:pic>
      <p:pic>
        <p:nvPicPr>
          <p:cNvPr id="8" name="Obraz 7" descr="znaki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094" y="2078737"/>
            <a:ext cx="1852538" cy="1620000"/>
          </a:xfrm>
          <a:prstGeom prst="rect">
            <a:avLst/>
          </a:prstGeom>
        </p:spPr>
      </p:pic>
      <p:pic>
        <p:nvPicPr>
          <p:cNvPr id="9" name="Obraz 8" descr="znaki4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6213" y="2078737"/>
            <a:ext cx="1620000" cy="1620000"/>
          </a:xfrm>
          <a:prstGeom prst="rect">
            <a:avLst/>
          </a:prstGeom>
        </p:spPr>
      </p:pic>
      <p:pic>
        <p:nvPicPr>
          <p:cNvPr id="10" name="Obraz 9" descr="znaki5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4" y="2078737"/>
            <a:ext cx="1621227" cy="1620000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283076" y="4183105"/>
            <a:ext cx="2041024" cy="5343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  <a:defRPr/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Obowiązkowe</a:t>
            </a:r>
            <a:endParaRPr lang="pl-PL" sz="1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2235701" y="4183105"/>
            <a:ext cx="2041024" cy="5343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  <a:defRPr/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Zabronione</a:t>
            </a:r>
            <a:endParaRPr lang="pl-PL" sz="1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4197851" y="4183105"/>
            <a:ext cx="2041024" cy="5343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  <a:defRPr/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Ostrzeżenie</a:t>
            </a:r>
            <a:endParaRPr lang="pl-PL" sz="1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6372551" y="4183105"/>
            <a:ext cx="2041024" cy="61555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Znaki ewakuacyjne</a:t>
            </a:r>
            <a:b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i pierwsza pomoc</a:t>
            </a:r>
            <a:endParaRPr lang="pl-PL" sz="1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9064492" y="4183105"/>
            <a:ext cx="2041024" cy="5343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  <a:defRPr/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Znaki łączone</a:t>
            </a:r>
            <a:endParaRPr lang="pl-PL" sz="1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ytuł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NAGRODY BHP</a:t>
            </a:r>
          </a:p>
        </p:txBody>
      </p:sp>
      <p:sp>
        <p:nvSpPr>
          <p:cNvPr id="41" name="pole tekstowe 40"/>
          <p:cNvSpPr txBox="1"/>
          <p:nvPr/>
        </p:nvSpPr>
        <p:spPr>
          <a:xfrm>
            <a:off x="266700" y="1884872"/>
            <a:ext cx="7126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itchFamily="34" charset="0"/>
                <a:cs typeface="Arial" pitchFamily="34" charset="0"/>
              </a:rPr>
              <a:t>Co miesiąc, za wyróżnianie się bezpieczną pracą i zaangażowaniem na rzecz poprawy BHP, wybrani pracownicy produkcyjni naszych Wykonawców, otrzymują od Echo Investment cenne nagrody rzeczowe.</a:t>
            </a:r>
          </a:p>
        </p:txBody>
      </p:sp>
      <p:pic>
        <p:nvPicPr>
          <p:cNvPr id="42" name="Obraz 41">
            <a:extLst>
              <a:ext uri="{FF2B5EF4-FFF2-40B4-BE49-F238E27FC236}">
                <a16:creationId xmlns:a16="http://schemas.microsoft.com/office/drawing/2014/main" id="{48F30EF0-93F9-4EA2-8C03-CCF08C48FA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2034" y="3562709"/>
            <a:ext cx="3507918" cy="2432934"/>
          </a:xfrm>
          <a:prstGeom prst="rect">
            <a:avLst/>
          </a:prstGeom>
        </p:spPr>
      </p:pic>
      <p:pic>
        <p:nvPicPr>
          <p:cNvPr id="43" name="Obraz 42">
            <a:extLst>
              <a:ext uri="{FF2B5EF4-FFF2-40B4-BE49-F238E27FC236}">
                <a16:creationId xmlns:a16="http://schemas.microsoft.com/office/drawing/2014/main" id="{9C50C851-6EA3-48A9-AE07-7F54E64CF4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3555728"/>
            <a:ext cx="3398951" cy="2426970"/>
          </a:xfrm>
          <a:prstGeom prst="rect">
            <a:avLst/>
          </a:prstGeom>
        </p:spPr>
      </p:pic>
      <p:pic>
        <p:nvPicPr>
          <p:cNvPr id="45" name="Obraz 44">
            <a:extLst>
              <a:ext uri="{FF2B5EF4-FFF2-40B4-BE49-F238E27FC236}">
                <a16:creationId xmlns:a16="http://schemas.microsoft.com/office/drawing/2014/main" id="{2E7769EF-4086-4BC1-B920-536AA80D1E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61974" y="3492843"/>
            <a:ext cx="2085033" cy="2501000"/>
          </a:xfrm>
          <a:prstGeom prst="rect">
            <a:avLst/>
          </a:prstGeom>
        </p:spPr>
      </p:pic>
      <p:pic>
        <p:nvPicPr>
          <p:cNvPr id="46" name="Obraz 45">
            <a:extLst>
              <a:ext uri="{FF2B5EF4-FFF2-40B4-BE49-F238E27FC236}">
                <a16:creationId xmlns:a16="http://schemas.microsoft.com/office/drawing/2014/main" id="{7730DE6D-57D6-4E85-82F8-0C5D53B69F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80998" y="3562141"/>
            <a:ext cx="2088382" cy="2433217"/>
          </a:xfrm>
          <a:prstGeom prst="rect">
            <a:avLst/>
          </a:prstGeom>
        </p:spPr>
      </p:pic>
      <p:pic>
        <p:nvPicPr>
          <p:cNvPr id="47" name="Obraz 46">
            <a:extLst>
              <a:ext uri="{FF2B5EF4-FFF2-40B4-BE49-F238E27FC236}">
                <a16:creationId xmlns:a16="http://schemas.microsoft.com/office/drawing/2014/main" id="{F8B79980-B109-4FAC-81BF-B855087115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2426" y="1984076"/>
            <a:ext cx="4040174" cy="98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952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0641B-75B7-4346-88BE-3556F7AF8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5429"/>
            <a:ext cx="12192000" cy="79693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pl-PL" sz="4000" b="1" dirty="0"/>
              <a:t>    Tablica zgłoszeń BHP</a:t>
            </a:r>
            <a:endParaRPr lang="en-US" sz="2700" i="1" dirty="0">
              <a:solidFill>
                <a:srgbClr val="0070C0"/>
              </a:solidFill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/>
        </p:nvGrpSpPr>
        <p:grpSpPr bwMode="auto">
          <a:xfrm>
            <a:off x="403420" y="302358"/>
            <a:ext cx="1520190" cy="292100"/>
            <a:chOff x="0" y="0"/>
            <a:chExt cx="2311" cy="44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2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" name="Prostokąt 2">
            <a:extLst>
              <a:ext uri="{FF2B5EF4-FFF2-40B4-BE49-F238E27FC236}">
                <a16:creationId xmlns:a16="http://schemas.microsoft.com/office/drawing/2014/main" id="{15361252-072B-4689-AEBE-0653DB3FF140}"/>
              </a:ext>
            </a:extLst>
          </p:cNvPr>
          <p:cNvSpPr/>
          <p:nvPr/>
        </p:nvSpPr>
        <p:spPr>
          <a:xfrm>
            <a:off x="403420" y="1868129"/>
            <a:ext cx="4561871" cy="1686532"/>
          </a:xfrm>
          <a:prstGeom prst="rect">
            <a:avLst/>
          </a:prstGeom>
        </p:spPr>
        <p:txBody>
          <a:bodyPr wrap="square" lIns="14400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Każdy pracownik ma możliwość zgłoszenia i zapisania swoich uwag, wniosków, propozycji zmian na tablicy zgłoszeń.  </a:t>
            </a:r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F675656A-B12B-4F46-BA85-F505DBF1862C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5290" y="955428"/>
            <a:ext cx="7226709" cy="535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290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ŁAMANIE ZASAD BHP I KARY</a:t>
            </a:r>
          </a:p>
        </p:txBody>
      </p:sp>
      <p:pic>
        <p:nvPicPr>
          <p:cNvPr id="5" name="Picture 6" descr="Znalezione obrazy dla zapytania paragraf">
            <a:extLst>
              <a:ext uri="{FF2B5EF4-FFF2-40B4-BE49-F238E27FC236}">
                <a16:creationId xmlns:a16="http://schemas.microsoft.com/office/drawing/2014/main" id="{77D42517-EF74-4CC3-91D4-EC078FAEE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8631" y="1801649"/>
            <a:ext cx="3082221" cy="308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1789843"/>
            <a:ext cx="7773120" cy="3036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Personel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ECHO podejmie reakcję w stosunku do osób lub firm zaangażowanych w:</a:t>
            </a:r>
          </a:p>
          <a:p>
            <a:pPr marL="685794" lvl="1" indent="-228594" defTabSz="914377">
              <a:spcBef>
                <a:spcPct val="30000"/>
              </a:spcBef>
              <a:buFont typeface="Arial" pitchFamily="34" charset="0"/>
              <a:buChar char="‒"/>
            </a:pPr>
            <a:r>
              <a:rPr lang="pl-PL" altLang="en-US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niebezpieczne praktyki, łamanie przepisów BHP na projekcie,</a:t>
            </a:r>
          </a:p>
          <a:p>
            <a:pPr marL="685794" lvl="1" indent="-228594" defTabSz="914377">
              <a:spcBef>
                <a:spcPct val="30000"/>
              </a:spcBef>
              <a:buFont typeface="Arial" pitchFamily="34" charset="0"/>
              <a:buChar char="‒"/>
            </a:pP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niezgodności z ustalonymi zasadami.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algn="just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Stosowne pismo z opisem naruszenia zostanie wysłany do Kierownika, a pracownik nieprzestrzegający zasad zostanie poddany ponownemu przeszkoleniu w zakresie popełnionego wykroczenia (żółta kartka);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Powtarzające się nieprawidłowe zachowania oraz poważne naruszenia zasad będą skutkowały usunięciem z projektu (czerwona kartka);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 descr="269631-P57X0U-496-0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526"/>
            <a:ext cx="12191999" cy="6822948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344337" y="1553475"/>
            <a:ext cx="10818963" cy="35328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28594" indent="-228594" algn="just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Należy stosować się do wszystkich oznaczeń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algn="just" defTabSz="914377">
              <a:lnSpc>
                <a:spcPct val="11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Drogi dostępowe, ciągi komunikacyjne muszą pozostać przejezdne i uporządkowane na wypadek sytuacji ratunkowych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algn="just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Odpowiednia odzież wymagana jest podczas przebywania na budowie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algn="just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Zaplecze socjalne i sanitarne należy utrzymywać w czystości,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algn="just" defTabSz="914377">
              <a:lnSpc>
                <a:spcPct val="11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Zabrania się „załatwiania” swoich potrzeb na budowie, należy wykorzystać przeznaczone do tego miejsca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algn="just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Palenie dozwolone jest w wyznaczonych miejscach.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algn="just" defTabSz="914377">
              <a:lnSpc>
                <a:spcPct val="150000"/>
              </a:lnSpc>
              <a:spcBef>
                <a:spcPct val="30000"/>
              </a:spcBef>
            </a:pPr>
            <a:r>
              <a:rPr kumimoji="0" lang="en-GB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E7151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ytuł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ZASADY NA BUDOWIE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/>
        </p:nvSpPr>
        <p:spPr>
          <a:xfrm>
            <a:off x="5494565" y="6410194"/>
            <a:ext cx="6447477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endParaRPr lang="pl-PL" altLang="en-US" sz="1400" b="0" kern="1200" dirty="0">
              <a:solidFill>
                <a:schemeClr val="tx1">
                  <a:lumMod val="85000"/>
                  <a:lumOff val="15000"/>
                </a:schemeClr>
              </a:solidFill>
              <a:latin typeface="Gotham Light" pitchFamily="50" charset="0"/>
              <a:ea typeface="+mn-ea"/>
              <a:cs typeface="Gotham Light" pitchFamily="50" charset="0"/>
            </a:endParaRP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/>
        </p:nvGrpSpPr>
        <p:grpSpPr bwMode="auto">
          <a:xfrm>
            <a:off x="278232" y="6374902"/>
            <a:ext cx="1520190" cy="292100"/>
            <a:chOff x="0" y="0"/>
            <a:chExt cx="2311" cy="445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8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9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1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2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3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5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4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ytuł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ZASADY NA BUDOWIE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1789843"/>
            <a:ext cx="7341798" cy="3135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marR="0" lvl="0" indent="-228594" defTabSz="914377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Na budowie obowiązują ograniczenia prędkości – 20 km/h ogólnie, </a:t>
            </a:r>
            <a:b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10 km/h w miejscach gdzie w pobliżu prowadzone są prace;</a:t>
            </a:r>
          </a:p>
          <a:p>
            <a:pPr marL="228594" marR="0" lvl="0" indent="-228594" defTabSz="914377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Nie wolno zawracać oraz operować sprzętem ciężkim, żurawiami mobilnymi bez asysty przeszkolonego kierującego ruchem;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marR="0" lvl="0" indent="-228594" defTabSz="914377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Osoba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kieruj</a:t>
            </a:r>
            <a:r>
              <a:rPr kumimoji="0" lang="pl-PL" alt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ąca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ruchem musi posiadać pomarańczową odzież roboczą oraz kask;</a:t>
            </a:r>
          </a:p>
          <a:p>
            <a:pPr marL="228594" marR="0" lvl="0" indent="-228594" defTabSz="914377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Używanie telefonów komórkowych dozwolone jest jedynie </a:t>
            </a:r>
            <a:b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 bezpiecznych strefach;</a:t>
            </a:r>
          </a:p>
          <a:p>
            <a:pPr marL="228594" marR="0" lvl="0" indent="-228594" defTabSz="914377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Stanowiska pracy muszą być utrzymane w czystości, nie wolno </a:t>
            </a:r>
            <a:b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ich niczym zastawiać;</a:t>
            </a:r>
            <a:r>
              <a:rPr kumimoji="0" lang="en-GB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E7151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Obraz 7" descr="Bez nazwy-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8682" y="686273"/>
            <a:ext cx="1692914" cy="5485453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ytuł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ZASADY NA BUDOWIE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F235C5FA-76F0-4940-874F-D8BCE57D8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1" y="2272850"/>
            <a:ext cx="678973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7325" indent="-187325"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</a:pPr>
            <a:r>
              <a:rPr lang="pl-PL" altLang="en-US" sz="1800" dirty="0">
                <a:solidFill>
                  <a:srgbClr val="000000"/>
                </a:solidFill>
              </a:rPr>
              <a:t>Jedynie wykwalifikowani elektrycy mają upoważnienie </a:t>
            </a:r>
            <a:br>
              <a:rPr lang="pl-PL" altLang="en-US" sz="1800" dirty="0">
                <a:solidFill>
                  <a:srgbClr val="000000"/>
                </a:solidFill>
              </a:rPr>
            </a:br>
            <a:r>
              <a:rPr lang="pl-PL" altLang="en-US" sz="1800" dirty="0">
                <a:solidFill>
                  <a:srgbClr val="000000"/>
                </a:solidFill>
              </a:rPr>
              <a:t>do podejmowania napraw, zmian, ingerencji w instalacje elektryczne;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800" dirty="0">
                <a:solidFill>
                  <a:srgbClr val="000000"/>
                </a:solidFill>
              </a:rPr>
              <a:t>Sprzęt elektryczny wykorzystywany na budowie powinien zostać skontrolowany oraz stosowanie oznakowany;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Tx/>
            </a:pPr>
            <a:r>
              <a:rPr lang="pl-PL" altLang="en-US" sz="1800" dirty="0">
                <a:solidFill>
                  <a:srgbClr val="000000"/>
                </a:solidFill>
              </a:rPr>
              <a:t>Sprzęt należy skontrolować przed wykonaniem pracy.</a:t>
            </a:r>
          </a:p>
        </p:txBody>
      </p:sp>
      <p:pic>
        <p:nvPicPr>
          <p:cNvPr id="10" name="Picture 6" descr="Znalezione obrazy dla zapytania safety rules">
            <a:extLst>
              <a:ext uri="{FF2B5EF4-FFF2-40B4-BE49-F238E27FC236}">
                <a16:creationId xmlns:a16="http://schemas.microsoft.com/office/drawing/2014/main" id="{141583E8-82E9-484E-81BE-765D4D74B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5207" y="1664898"/>
            <a:ext cx="5096196" cy="382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ytuł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ZASADY NA BUDOWIE</a:t>
            </a:r>
          </a:p>
        </p:txBody>
      </p:sp>
      <p:sp>
        <p:nvSpPr>
          <p:cNvPr id="47" name="pole tekstowe 46"/>
          <p:cNvSpPr txBox="1"/>
          <p:nvPr/>
        </p:nvSpPr>
        <p:spPr>
          <a:xfrm>
            <a:off x="266700" y="1298276"/>
            <a:ext cx="712613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 Echo Investment SA obowiązuje polityka antyalkoholowa </a:t>
            </a:r>
            <a:b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 antynarkotykowa,</a:t>
            </a:r>
            <a:r>
              <a:rPr lang="en-GB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która obowiązuje wszystkich pracowników firmy, </a:t>
            </a:r>
            <a:b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firm podwykonawczych oraz każdego innego wykonujące prace oraz wizytującego obiekty Echo. </a:t>
            </a:r>
            <a:endParaRPr lang="en-GB" altLang="en-US" sz="17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pl-PL" dirty="0"/>
          </a:p>
        </p:txBody>
      </p:sp>
      <p:pic>
        <p:nvPicPr>
          <p:cNvPr id="53" name="Obraz 52" descr="Bez nazwy-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738" y="0"/>
            <a:ext cx="4681262" cy="6858000"/>
          </a:xfrm>
          <a:prstGeom prst="rect">
            <a:avLst/>
          </a:prstGeom>
        </p:spPr>
      </p:pic>
      <p:sp>
        <p:nvSpPr>
          <p:cNvPr id="54" name="Text Box 4">
            <a:extLst>
              <a:ext uri="{FF2B5EF4-FFF2-40B4-BE49-F238E27FC236}">
                <a16:creationId xmlns:a16="http://schemas.microsoft.com/office/drawing/2014/main" id="{F235C5FA-76F0-4940-874F-D8BCE57D8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2738887"/>
            <a:ext cx="6746575" cy="368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7325" indent="-187325"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None/>
            </a:pPr>
            <a:r>
              <a:rPr lang="pl-PL" altLang="en-US" sz="1600" dirty="0">
                <a:solidFill>
                  <a:srgbClr val="000000"/>
                </a:solidFill>
                <a:cs typeface="Arial" pitchFamily="34" charset="0"/>
              </a:rPr>
              <a:t>Testy mogą zostać wykonane:</a:t>
            </a:r>
            <a:endParaRPr lang="pl-PL" altLang="en-US" sz="1600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Dla nowych pracowników tuż przed lub po rozpoczęciu zatrudnienia,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Losowo / </a:t>
            </a:r>
            <a:r>
              <a:rPr lang="pl-PL" altLang="en-US" sz="1600" dirty="0" err="1">
                <a:solidFill>
                  <a:srgbClr val="000000"/>
                </a:solidFill>
              </a:rPr>
              <a:t>niezapowiedzianie</a:t>
            </a:r>
            <a:r>
              <a:rPr lang="pl-PL" altLang="en-US" sz="1600" dirty="0">
                <a:solidFill>
                  <a:srgbClr val="000000"/>
                </a:solidFill>
              </a:rPr>
              <a:t>,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W następstwie poważnego wypadku / incydentu;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Losowa / niezapowiedziana kontrola oraz „wynikająca z jakiegoś powodu” mogą zostać przeprowadzone wobec każdej osoby przebywającej na obiektach Echo.</a:t>
            </a:r>
          </a:p>
          <a:p>
            <a:pPr>
              <a:buClr>
                <a:schemeClr val="folHlink"/>
              </a:buClr>
              <a:buNone/>
            </a:pPr>
            <a:endParaRPr lang="pl-PL" altLang="en-US" sz="1600" dirty="0">
              <a:solidFill>
                <a:srgbClr val="000000"/>
              </a:solidFill>
              <a:cs typeface="Arial" pitchFamily="34" charset="0"/>
            </a:endParaRPr>
          </a:p>
          <a:p>
            <a:pPr>
              <a:buClr>
                <a:schemeClr val="folHlink"/>
              </a:buClr>
              <a:buNone/>
            </a:pPr>
            <a:r>
              <a:rPr lang="pl-PL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Limit alkoholu </a:t>
            </a:r>
            <a:r>
              <a:rPr lang="en-GB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– 0mg </a:t>
            </a:r>
            <a:r>
              <a:rPr lang="pl-PL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na</a:t>
            </a:r>
            <a:r>
              <a:rPr lang="en-GB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 100 </a:t>
            </a:r>
            <a:r>
              <a:rPr lang="pl-PL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mililitrów</a:t>
            </a:r>
            <a:r>
              <a:rPr lang="en-GB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 </a:t>
            </a:r>
            <a:r>
              <a:rPr lang="pl-PL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krwi</a:t>
            </a:r>
            <a:r>
              <a:rPr lang="en-GB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.</a:t>
            </a:r>
            <a:r>
              <a:rPr lang="pl-PL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 Narkotyki – zero tolerancji. </a:t>
            </a:r>
          </a:p>
          <a:p>
            <a:pPr>
              <a:buClr>
                <a:schemeClr val="folHlink"/>
              </a:buClr>
              <a:buFontTx/>
              <a:buNone/>
            </a:pPr>
            <a:r>
              <a:rPr lang="pl-PL" altLang="en-US" sz="1600" dirty="0">
                <a:solidFill>
                  <a:schemeClr val="tx1"/>
                </a:solidFill>
                <a:cs typeface="Arial" pitchFamily="34" charset="0"/>
              </a:rPr>
              <a:t>Dopuszczalne jest stosowanie lekarstw przepisanych przez lekarza.</a:t>
            </a:r>
            <a:r>
              <a:rPr lang="en-GB" altLang="en-US" sz="1600" dirty="0">
                <a:solidFill>
                  <a:schemeClr val="tx1"/>
                </a:solidFill>
                <a:cs typeface="Arial" pitchFamily="34" charset="0"/>
              </a:rPr>
              <a:t> </a:t>
            </a:r>
          </a:p>
          <a:p>
            <a:pPr>
              <a:spcBef>
                <a:spcPct val="50000"/>
              </a:spcBef>
              <a:buClrTx/>
              <a:buNone/>
            </a:pPr>
            <a:endParaRPr lang="pl-PL" altLang="en-US" sz="1600" dirty="0">
              <a:solidFill>
                <a:srgbClr val="000000"/>
              </a:solidFill>
            </a:endParaRPr>
          </a:p>
        </p:txBody>
      </p:sp>
      <p:sp>
        <p:nvSpPr>
          <p:cNvPr id="55" name="Symbol zastępczy zawartości 33">
            <a:extLst>
              <a:ext uri="{FF2B5EF4-FFF2-40B4-BE49-F238E27FC236}">
                <a16:creationId xmlns:a16="http://schemas.microsoft.com/office/drawing/2014/main" id="{CBBCC2DC-2621-432D-996C-C130D183622C}"/>
              </a:ext>
            </a:extLst>
          </p:cNvPr>
          <p:cNvSpPr txBox="1">
            <a:spLocks/>
          </p:cNvSpPr>
          <p:nvPr/>
        </p:nvSpPr>
        <p:spPr>
          <a:xfrm>
            <a:off x="8884100" y="1811548"/>
            <a:ext cx="2555640" cy="3226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ts val="2400"/>
              </a:lnSpc>
              <a:spcBef>
                <a:spcPct val="50000"/>
              </a:spcBef>
              <a:buClrTx/>
              <a:buFontTx/>
              <a:buNone/>
            </a:pPr>
            <a:r>
              <a:rPr lang="pl-PL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WCHODZĄC NA OBIEKTY ECHO AKCEPTUJESZ POLITYKĘ ANTYALKOHOLOWĄ </a:t>
            </a:r>
            <a:br>
              <a:rPr lang="pl-PL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 ANTYNARKOTYKOWĄ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ytuł 35"/>
          <p:cNvSpPr>
            <a:spLocks noGrp="1"/>
          </p:cNvSpPr>
          <p:nvPr>
            <p:ph type="title"/>
          </p:nvPr>
        </p:nvSpPr>
        <p:spPr>
          <a:xfrm>
            <a:off x="266700" y="530812"/>
            <a:ext cx="11658600" cy="736964"/>
          </a:xfrm>
        </p:spPr>
        <p:txBody>
          <a:bodyPr>
            <a:noAutofit/>
          </a:bodyPr>
          <a:lstStyle/>
          <a:p>
            <a:pPr lvl="0" algn="ctr"/>
            <a:r>
              <a:rPr lang="pl-PL" dirty="0"/>
              <a:t>Pracownicy nadzoru budowy – wymagania Echo</a:t>
            </a:r>
            <a:br>
              <a:rPr lang="pl-PL" dirty="0"/>
            </a:b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7C2800E-ED4A-4921-AADE-1D7BB86AC361}"/>
              </a:ext>
            </a:extLst>
          </p:cNvPr>
          <p:cNvSpPr txBox="1"/>
          <p:nvPr/>
        </p:nvSpPr>
        <p:spPr>
          <a:xfrm>
            <a:off x="266700" y="1296000"/>
            <a:ext cx="1165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Pracownicy nadzoru budowy mają ukończone szkolenie okresowe BHP </a:t>
            </a: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dla osób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kierujących pracownikami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Poświęcają ponad 50 % czasu pracy na przebywanie bezpośrednio na budowie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Stanowią co najmniej 1/10 liczby pracowników produkcyjnych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21BC847-5192-4229-93FB-360D3C524E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767" y="2520361"/>
            <a:ext cx="2520000" cy="3360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78F6893-17B2-4563-ADFD-009196C39F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733" y="2520361"/>
            <a:ext cx="2520000" cy="33600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C794E99-D464-4239-AB06-3999B232A6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2520361"/>
            <a:ext cx="2520000" cy="3360000"/>
          </a:xfrm>
          <a:prstGeom prst="rect">
            <a:avLst/>
          </a:prstGeom>
        </p:spPr>
      </p:pic>
      <p:pic>
        <p:nvPicPr>
          <p:cNvPr id="9" name="Obraz 8" descr="Obraz zawierający podłoże&#10;&#10;Opis wygenerowany automatycznie">
            <a:extLst>
              <a:ext uri="{FF2B5EF4-FFF2-40B4-BE49-F238E27FC236}">
                <a16:creationId xmlns:a16="http://schemas.microsoft.com/office/drawing/2014/main" id="{DDB7C7B2-823C-46BC-8B20-47D4021897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785255" y="2740316"/>
            <a:ext cx="3384032" cy="289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273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Obraz 47" descr="Obraz zawierający budynek, zewnętrzne, płot, podłoże&#10;&#10;Opis wygenerowany przy bardzo wysokim poziomie pewności">
            <a:extLst>
              <a:ext uri="{FF2B5EF4-FFF2-40B4-BE49-F238E27FC236}">
                <a16:creationId xmlns:a16="http://schemas.microsoft.com/office/drawing/2014/main" id="{8351AFEC-26DD-4019-B0B9-445270FBEC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3520" y="1600200"/>
            <a:ext cx="2627883" cy="3926071"/>
          </a:xfrm>
          <a:prstGeom prst="rect">
            <a:avLst/>
          </a:prstGeom>
          <a:effectLst/>
        </p:spPr>
      </p:pic>
      <p:sp>
        <p:nvSpPr>
          <p:cNvPr id="38" name="Tytuł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ZASADY NA BUDOWIE – WEJŚCIE NA BUDOWĘ</a:t>
            </a:r>
          </a:p>
        </p:txBody>
      </p:sp>
      <p:pic>
        <p:nvPicPr>
          <p:cNvPr id="43" name="Obraz 42" descr="Obraz zawierający płot, metal, siedzi, ławka&#10;&#10;Opis wygenerowany automatycznie">
            <a:extLst>
              <a:ext uri="{FF2B5EF4-FFF2-40B4-BE49-F238E27FC236}">
                <a16:creationId xmlns:a16="http://schemas.microsoft.com/office/drawing/2014/main" id="{F6EE2E7D-2DE7-4770-8AAF-A94936580D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810280" y="2248294"/>
            <a:ext cx="3933645" cy="2637457"/>
          </a:xfrm>
          <a:prstGeom prst="rect">
            <a:avLst/>
          </a:prstGeom>
        </p:spPr>
      </p:pic>
      <p:sp>
        <p:nvSpPr>
          <p:cNvPr id="46" name="Text Box 4">
            <a:extLst>
              <a:ext uri="{FF2B5EF4-FFF2-40B4-BE49-F238E27FC236}">
                <a16:creationId xmlns:a16="http://schemas.microsoft.com/office/drawing/2014/main" id="{F235C5FA-76F0-4940-874F-D8BCE57D8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1" y="1600200"/>
            <a:ext cx="6116846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7325" indent="-187325"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Każda osoba ma obowiązek przejść szkolenie wprowadzające przed wejściem na budowę oraz po nieobecności dłuższej niż </a:t>
            </a:r>
            <a:br>
              <a:rPr lang="pl-PL" altLang="en-US" sz="1600" dirty="0">
                <a:solidFill>
                  <a:srgbClr val="000000"/>
                </a:solidFill>
              </a:rPr>
            </a:br>
            <a:r>
              <a:rPr lang="pl-PL" altLang="en-US" sz="1600" dirty="0">
                <a:solidFill>
                  <a:srgbClr val="000000"/>
                </a:solidFill>
              </a:rPr>
              <a:t>30 dni;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Wszyscy goście powinni zgłosić chęć wejścia na obiekt </a:t>
            </a:r>
            <a:br>
              <a:rPr lang="pl-PL" altLang="en-US" sz="1600" dirty="0">
                <a:solidFill>
                  <a:srgbClr val="000000"/>
                </a:solidFill>
              </a:rPr>
            </a:br>
            <a:r>
              <a:rPr lang="pl-PL" altLang="en-US" sz="1600" dirty="0">
                <a:solidFill>
                  <a:srgbClr val="000000"/>
                </a:solidFill>
              </a:rPr>
              <a:t>na stanowisku ochrony;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Na obiektach </a:t>
            </a:r>
            <a:r>
              <a:rPr lang="en-GB" altLang="en-US" sz="1600" dirty="0">
                <a:solidFill>
                  <a:srgbClr val="000000"/>
                </a:solidFill>
              </a:rPr>
              <a:t>Echo </a:t>
            </a:r>
            <a:r>
              <a:rPr lang="pl-PL" altLang="en-US" sz="1600" dirty="0">
                <a:solidFill>
                  <a:srgbClr val="000000"/>
                </a:solidFill>
              </a:rPr>
              <a:t>obowiązuje 24 godzinny system ochrony;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Wszystkie dostawy muszą zostać zgłoszone z wyprzedzeniem </a:t>
            </a:r>
            <a:br>
              <a:rPr lang="pl-PL" altLang="en-US" sz="1600" dirty="0">
                <a:solidFill>
                  <a:srgbClr val="000000"/>
                </a:solidFill>
              </a:rPr>
            </a:br>
            <a:r>
              <a:rPr lang="pl-PL" altLang="en-US" sz="1600" dirty="0">
                <a:solidFill>
                  <a:srgbClr val="000000"/>
                </a:solidFill>
              </a:rPr>
              <a:t>na stanowisku ochrony;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Samochody prywatne mogą parkować w wyznaczonych miejscach (parkingi), nie wolno zastawiać stanowisk pracy </a:t>
            </a:r>
            <a:br>
              <a:rPr lang="pl-PL" altLang="en-US" sz="1600" dirty="0">
                <a:solidFill>
                  <a:srgbClr val="000000"/>
                </a:solidFill>
              </a:rPr>
            </a:br>
            <a:r>
              <a:rPr lang="pl-PL" altLang="en-US" sz="1600" dirty="0">
                <a:solidFill>
                  <a:srgbClr val="000000"/>
                </a:solidFill>
              </a:rPr>
              <a:t>ani parkować nielegalnie na okolicznych drogach/ulicach. </a:t>
            </a:r>
            <a:br>
              <a:rPr lang="pl-PL" altLang="en-US" sz="1600" dirty="0">
                <a:solidFill>
                  <a:srgbClr val="000000"/>
                </a:solidFill>
              </a:rPr>
            </a:br>
            <a:r>
              <a:rPr lang="pl-PL" altLang="en-US" sz="1600" dirty="0">
                <a:solidFill>
                  <a:srgbClr val="000000"/>
                </a:solidFill>
              </a:rPr>
              <a:t>Nie stosowanie się do zasad może skutkować podjęciem działań dyscyplinujących.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tationery Mockup - Free Version_ECH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F235C5FA-76F0-4940-874F-D8BCE57D8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2106" y="2704381"/>
            <a:ext cx="3761118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7325" indent="-187325"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None/>
            </a:pPr>
            <a:r>
              <a:rPr lang="pl-PL" altLang="en-US" dirty="0">
                <a:solidFill>
                  <a:srgbClr val="000000"/>
                </a:solidFill>
              </a:rPr>
              <a:t>Dziękuję za uwagę!</a:t>
            </a:r>
          </a:p>
          <a:p>
            <a:pPr>
              <a:spcBef>
                <a:spcPct val="50000"/>
              </a:spcBef>
              <a:buClrTx/>
            </a:pPr>
            <a:endParaRPr lang="pl-PL" altLang="en-US" sz="1600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ClrTx/>
            </a:pPr>
            <a:r>
              <a:rPr lang="pl-PL" altLang="en-US" sz="1900" dirty="0">
                <a:solidFill>
                  <a:srgbClr val="000000"/>
                </a:solidFill>
              </a:rPr>
              <a:t>Czy masz jakieś pytania?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900" dirty="0">
                <a:solidFill>
                  <a:srgbClr val="000000"/>
                </a:solidFill>
              </a:rPr>
              <a:t>Podpisz proszę listę obecności.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ytuł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EWAKUACJA</a:t>
            </a:r>
          </a:p>
        </p:txBody>
      </p:sp>
      <p:sp>
        <p:nvSpPr>
          <p:cNvPr id="39" name="Symbol zastępczy zawartości 33">
            <a:extLst>
              <a:ext uri="{FF2B5EF4-FFF2-40B4-BE49-F238E27FC236}">
                <a16:creationId xmlns:a16="http://schemas.microsoft.com/office/drawing/2014/main" id="{51C879A3-02D2-4609-AD7E-64B746A01749}"/>
              </a:ext>
            </a:extLst>
          </p:cNvPr>
          <p:cNvSpPr txBox="1">
            <a:spLocks/>
          </p:cNvSpPr>
          <p:nvPr/>
        </p:nvSpPr>
        <p:spPr>
          <a:xfrm>
            <a:off x="734786" y="-544258"/>
            <a:ext cx="5697320" cy="3955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 przypadku ogłoszenia alarmu:</a:t>
            </a:r>
            <a:endParaRPr kumimoji="0" lang="pl-PL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otham Book" pitchFamily="50" charset="0"/>
              <a:cs typeface="Gotham Book" pitchFamily="50" charset="0"/>
              <a:sym typeface="Arial"/>
            </a:endParaRPr>
          </a:p>
        </p:txBody>
      </p:sp>
      <p:pic>
        <p:nvPicPr>
          <p:cNvPr id="51" name="Obraz 50" descr="punk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057" y="1926072"/>
            <a:ext cx="1707967" cy="2552464"/>
          </a:xfrm>
          <a:prstGeom prst="rect">
            <a:avLst/>
          </a:prstGeom>
        </p:spPr>
      </p:pic>
      <p:pic>
        <p:nvPicPr>
          <p:cNvPr id="52" name="Obraz 51" descr="punk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1454" y="1915912"/>
            <a:ext cx="1712018" cy="2552464"/>
          </a:xfrm>
          <a:prstGeom prst="rect">
            <a:avLst/>
          </a:prstGeom>
        </p:spPr>
      </p:pic>
      <p:pic>
        <p:nvPicPr>
          <p:cNvPr id="53" name="Obraz 52" descr="punk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4388" y="1929928"/>
            <a:ext cx="1707967" cy="2552463"/>
          </a:xfrm>
          <a:prstGeom prst="rect">
            <a:avLst/>
          </a:prstGeom>
        </p:spPr>
      </p:pic>
      <p:sp>
        <p:nvSpPr>
          <p:cNvPr id="54" name="pole tekstowe 53"/>
          <p:cNvSpPr txBox="1"/>
          <p:nvPr/>
        </p:nvSpPr>
        <p:spPr>
          <a:xfrm>
            <a:off x="266700" y="1943701"/>
            <a:ext cx="63627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W przypadku ogłoszenia alarmu: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 Proszę udaj się do wyznaczonego 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Punktu zbiórki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 Pozostań tam do momentu wyłączenia alarmu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 Alarm ogłaszany jest za pomocą 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megafonu</a:t>
            </a:r>
          </a:p>
        </p:txBody>
      </p:sp>
      <p:sp>
        <p:nvSpPr>
          <p:cNvPr id="56" name="Prostokąt 55"/>
          <p:cNvSpPr/>
          <p:nvPr/>
        </p:nvSpPr>
        <p:spPr>
          <a:xfrm>
            <a:off x="266700" y="4858083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 razie wypadku dzwoń pod numer</a:t>
            </a:r>
            <a:r>
              <a:rPr lang="pl-PL" altLang="en-US" sz="20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     </a:t>
            </a:r>
            <a:r>
              <a:rPr lang="en-GB" altLang="en-US" sz="4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112</a:t>
            </a:r>
            <a:endParaRPr lang="en-GB" altLang="en-US" sz="3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4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ytuł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REAGOWANIE NA WYPADKI</a:t>
            </a:r>
          </a:p>
        </p:txBody>
      </p:sp>
      <p:sp>
        <p:nvSpPr>
          <p:cNvPr id="40" name="pole tekstowe 39"/>
          <p:cNvSpPr txBox="1"/>
          <p:nvPr/>
        </p:nvSpPr>
        <p:spPr>
          <a:xfrm>
            <a:off x="266700" y="1943701"/>
            <a:ext cx="6830786" cy="2811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lvl="0" indent="-228594" defTabSz="914377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Wszystkie wypadki, incydenty, niebezpieczne zdarzenia,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zdarzenia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potencjalnie wypadkowe należy zgłaszać niezwłocznie do bezpośredniego nadzoru oraz Echo/Generalnego Wykonawcy</a:t>
            </a:r>
          </a:p>
          <a:p>
            <a:pPr marL="228594" lvl="0" indent="-228594" defTabSz="914377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Zapewnij w swojej ekipie roboczej apteczkę pierwszej pomocy</a:t>
            </a:r>
          </a:p>
          <a:p>
            <a:pPr marL="228594" lvl="0" indent="-228594" defTabSz="914377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Przeszkol/wyznacz osoby do udzielania pierwszej pomocy</a:t>
            </a:r>
          </a:p>
        </p:txBody>
      </p:sp>
      <p:pic>
        <p:nvPicPr>
          <p:cNvPr id="41" name="Picture 6" descr="http://camps-odszkodowania.co.uk/wp-content/uploads/2014/05/wypadek-w-pracy-na-budowie.jpg">
            <a:extLst>
              <a:ext uri="{FF2B5EF4-FFF2-40B4-BE49-F238E27FC236}">
                <a16:creationId xmlns:a16="http://schemas.microsoft.com/office/drawing/2014/main" id="{E0599C26-2C33-4527-A119-A4A8CB9B7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4117" y="302358"/>
            <a:ext cx="3016133" cy="201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Znalezione obrazy dla zapytania pierwsza pomoc krzyż">
            <a:hlinkClick r:id="rId4"/>
            <a:extLst>
              <a:ext uri="{FF2B5EF4-FFF2-40B4-BE49-F238E27FC236}">
                <a16:creationId xmlns:a16="http://schemas.microsoft.com/office/drawing/2014/main" id="{E6B643A6-865B-4CD8-9297-BDB99F970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7114" y="2429385"/>
            <a:ext cx="1766686" cy="176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Obraz 42" descr="Obraz zawierający apteczka, pojemnik, obiekt, czerwony&#10;&#10;Opis wygenerowany automatycznie">
            <a:extLst>
              <a:ext uri="{FF2B5EF4-FFF2-40B4-BE49-F238E27FC236}">
                <a16:creationId xmlns:a16="http://schemas.microsoft.com/office/drawing/2014/main" id="{8A1D35D7-C089-4020-9867-D1F1F31D6F3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7583" y="4312343"/>
            <a:ext cx="2277672" cy="201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00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ytuł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ZARZĄDZANIE ODPADAMI</a:t>
            </a:r>
          </a:p>
        </p:txBody>
      </p:sp>
      <p:sp>
        <p:nvSpPr>
          <p:cNvPr id="38" name="pole tekstowe 37"/>
          <p:cNvSpPr txBox="1"/>
          <p:nvPr/>
        </p:nvSpPr>
        <p:spPr>
          <a:xfrm>
            <a:off x="266700" y="1496026"/>
            <a:ext cx="11639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Arial" pitchFamily="34" charset="0"/>
                <a:cs typeface="Arial" pitchFamily="34" charset="0"/>
              </a:rPr>
              <a:t>Projekt posiada politykę zarządzania odpadami w celu zminimalizowania ilości odpadów trafiających na wysypiska śmieci. Używaj odpowiednich koszy/kontenerów na śmieci. </a:t>
            </a:r>
          </a:p>
        </p:txBody>
      </p:sp>
      <p:sp>
        <p:nvSpPr>
          <p:cNvPr id="41" name="Tytuł 36"/>
          <p:cNvSpPr txBox="1">
            <a:spLocks/>
          </p:cNvSpPr>
          <p:nvPr/>
        </p:nvSpPr>
        <p:spPr>
          <a:xfrm>
            <a:off x="266701" y="5550486"/>
            <a:ext cx="1165859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l-PL" altLang="en-US" sz="2200" dirty="0">
                <a:solidFill>
                  <a:srgbClr val="E71515"/>
                </a:solidFill>
                <a:latin typeface="Arial" pitchFamily="34" charset="0"/>
                <a:cs typeface="Arial" pitchFamily="34" charset="0"/>
              </a:rPr>
              <a:t>ZAKAZ NIEAUTORYZOWANEGO USUWANIA ODPADÓW</a:t>
            </a:r>
            <a:endParaRPr lang="en-GB" altLang="en-US" sz="2200" dirty="0">
              <a:solidFill>
                <a:srgbClr val="E7151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az 5" descr="kontener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2582054"/>
            <a:ext cx="6905625" cy="261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77099"/>
      </p:ext>
    </p:extLst>
  </p:cSld>
  <p:clrMapOvr>
    <a:masterClrMapping/>
  </p:clrMapOvr>
</p:sld>
</file>

<file path=ppt/theme/theme1.xml><?xml version="1.0" encoding="utf-8"?>
<a:theme xmlns:a="http://schemas.openxmlformats.org/drawingml/2006/main" name="1_Motyw pakietu Office">
  <a:themeElements>
    <a:clrScheme name="Ech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Motyw pakietu Office">
  <a:themeElements>
    <a:clrScheme name="Ech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Motyw pakietu Office">
  <a:themeElements>
    <a:clrScheme name="Ech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Motyw pakietu Office">
  <a:themeElements>
    <a:clrScheme name="Ech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502422c-aee0-454f-9cb4-b6ae0035845e" xsi:nil="true"/>
    <lcf76f155ced4ddcb4097134ff3c332f xmlns="95180ed4-34f6-4ee4-9ca6-e3f9750e843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880F654F982B84C9914EDBCB11A558E" ma:contentTypeVersion="16" ma:contentTypeDescription="Utwórz nowy dokument." ma:contentTypeScope="" ma:versionID="04ced3df55831983b3bb2a67b87cedb4">
  <xsd:schema xmlns:xsd="http://www.w3.org/2001/XMLSchema" xmlns:xs="http://www.w3.org/2001/XMLSchema" xmlns:p="http://schemas.microsoft.com/office/2006/metadata/properties" xmlns:ns2="95180ed4-34f6-4ee4-9ca6-e3f9750e843a" xmlns:ns3="d502422c-aee0-454f-9cb4-b6ae0035845e" xmlns:ns4="2b43a508-91f2-495b-a075-cfbe443591a9" targetNamespace="http://schemas.microsoft.com/office/2006/metadata/properties" ma:root="true" ma:fieldsID="4b5f196bceab72cb525f034622641653" ns2:_="" ns3:_="" ns4:_="">
    <xsd:import namespace="95180ed4-34f6-4ee4-9ca6-e3f9750e843a"/>
    <xsd:import namespace="d502422c-aee0-454f-9cb4-b6ae0035845e"/>
    <xsd:import namespace="2b43a508-91f2-495b-a075-cfbe443591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180ed4-34f6-4ee4-9ca6-e3f9750e84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Tagi obrazów" ma:readOnly="false" ma:fieldId="{5cf76f15-5ced-4ddc-b409-7134ff3c332f}" ma:taxonomyMulti="true" ma:sspId="659e6cfe-8a72-4a82-9449-87dbf8acb4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02422c-aee0-454f-9cb4-b6ae0035845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fabf9c8b-5bb7-4d7f-90ed-31bd064acd77}" ma:internalName="TaxCatchAll" ma:showField="CatchAllData" ma:web="d502422c-aee0-454f-9cb4-b6ae003584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43a508-91f2-495b-a075-cfbe443591a9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ACB404-B471-48B1-A398-1FC56F7DF0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FCED9F-004B-413A-AA08-05611E9AE70D}">
  <ds:schemaRefs>
    <ds:schemaRef ds:uri="http://schemas.microsoft.com/office/2006/metadata/properties"/>
    <ds:schemaRef ds:uri="http://schemas.microsoft.com/office/infopath/2007/PartnerControls"/>
    <ds:schemaRef ds:uri="d502422c-aee0-454f-9cb4-b6ae0035845e"/>
    <ds:schemaRef ds:uri="95180ed4-34f6-4ee4-9ca6-e3f9750e843a"/>
  </ds:schemaRefs>
</ds:datastoreItem>
</file>

<file path=customXml/itemProps3.xml><?xml version="1.0" encoding="utf-8"?>
<ds:datastoreItem xmlns:ds="http://schemas.openxmlformats.org/officeDocument/2006/customXml" ds:itemID="{29EEC66A-B038-44D3-A2B7-449DCA47C8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180ed4-34f6-4ee4-9ca6-e3f9750e843a"/>
    <ds:schemaRef ds:uri="d502422c-aee0-454f-9cb4-b6ae0035845e"/>
    <ds:schemaRef ds:uri="2b43a508-91f2-495b-a075-cfbe443591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1861</TotalTime>
  <Words>2544</Words>
  <Application>Microsoft Office PowerPoint</Application>
  <PresentationFormat>Panoramiczny</PresentationFormat>
  <Paragraphs>303</Paragraphs>
  <Slides>61</Slides>
  <Notes>14</Notes>
  <HiddenSlides>0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4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61</vt:i4>
      </vt:variant>
    </vt:vector>
  </HeadingPairs>
  <TitlesOfParts>
    <vt:vector size="72" baseType="lpstr">
      <vt:lpstr>Arial</vt:lpstr>
      <vt:lpstr>Calibri</vt:lpstr>
      <vt:lpstr>Calibri Light</vt:lpstr>
      <vt:lpstr>Gotham Book</vt:lpstr>
      <vt:lpstr>Gotham Light</vt:lpstr>
      <vt:lpstr>Helvetica Neue</vt:lpstr>
      <vt:lpstr>1_Motyw pakietu Office</vt:lpstr>
      <vt:lpstr>2_Motyw pakietu Office</vt:lpstr>
      <vt:lpstr>3_Motyw pakietu Office</vt:lpstr>
      <vt:lpstr>4_Motyw pakietu Office</vt:lpstr>
      <vt:lpstr>Photo Editor Photo</vt:lpstr>
      <vt:lpstr>Prezentacja programu PowerPoint</vt:lpstr>
      <vt:lpstr>Prezentacja programu PowerPoint</vt:lpstr>
      <vt:lpstr>INFORMACJE O PROJEKCIE</vt:lpstr>
      <vt:lpstr>PLAN ZAGOSPODAROWANIA PLACU BUDOWY</vt:lpstr>
      <vt:lpstr>ZESPÓŁ PROJEKTOWY </vt:lpstr>
      <vt:lpstr>Pracownicy nadzoru budowy – wymagania Echo </vt:lpstr>
      <vt:lpstr>EWAKUACJA</vt:lpstr>
      <vt:lpstr>REAGOWANIE NA WYPADKI</vt:lpstr>
      <vt:lpstr>ZARZĄDZANIE ODPADAMI</vt:lpstr>
      <vt:lpstr>AKTUALNE ZAGROŻENIA I SPOSOBY OCHRONY</vt:lpstr>
      <vt:lpstr>ZROZUMIENIE HIERARCHII DOBORU ŚRODKÓW OCHRONY (WŁAŚCIWA OCENA RYZYKA I PLANOWANIE)          1 (pierwszy wybór)  5 (ostateczność)</vt:lpstr>
      <vt:lpstr>OBOWIĄZKOWE UŻYCIE SYSTEMOWEGO ZABEZPIECZENIA KRAWĘDZI</vt:lpstr>
      <vt:lpstr>PLATFORMY DO PRACY NA MAŁYCH WYSOKOŚCIACH</vt:lpstr>
      <vt:lpstr>RUSZTOWANIA</vt:lpstr>
      <vt:lpstr>BEZPIECZNE UŻYCIE SYSTEMÓW PRACY W OGRANICZENIU</vt:lpstr>
      <vt:lpstr>BEZPIECZNE UŻYCIE SYSTEMÓW PRACY W OGRANICZENIU</vt:lpstr>
      <vt:lpstr>PUNKTY KOTWICZENIA</vt:lpstr>
      <vt:lpstr>Prezentacja programu PowerPoint</vt:lpstr>
      <vt:lpstr>WYGRADZANIE STREF NIEBEZPIECZNYCH</vt:lpstr>
      <vt:lpstr>ZABEZPIECZENIE SZYBÓW WINDOWYCH I OTWORÓW W STROPIE</vt:lpstr>
      <vt:lpstr>RUSZTOWANIA PRZEJEZDNE - KOMPLETNOŚĆ (W TYM WYPORY BOCZNE)</vt:lpstr>
      <vt:lpstr>PRACA NA WYSOKOŚCI - DRABINY</vt:lpstr>
      <vt:lpstr>TRANSPORT PIONOWY </vt:lpstr>
      <vt:lpstr>TRANSPORT PIONOWY </vt:lpstr>
      <vt:lpstr>TRANSPORT PIONOWY </vt:lpstr>
      <vt:lpstr>TRANSPORT PIONOWY </vt:lpstr>
      <vt:lpstr>TRANSPORT PIONOWY </vt:lpstr>
      <vt:lpstr>TRANSPORT PIONOWY </vt:lpstr>
      <vt:lpstr>TRANSPORT PIONOWY </vt:lpstr>
      <vt:lpstr>TRANSPORT PIONOWY </vt:lpstr>
      <vt:lpstr>TRANSPORT PIONOWY </vt:lpstr>
      <vt:lpstr> TRANSPORT PIONOWY </vt:lpstr>
      <vt:lpstr> TRANSPORT PIONOWY </vt:lpstr>
      <vt:lpstr> TRANSPORT PIONOWY </vt:lpstr>
      <vt:lpstr> RUCH KOŁOWY NA BUDOWIE</vt:lpstr>
      <vt:lpstr> SPRZĘT CIĘŻKI</vt:lpstr>
      <vt:lpstr> PRACE GORĄCE</vt:lpstr>
      <vt:lpstr> WYKOPY / ROBOTY ZIEMNE </vt:lpstr>
      <vt:lpstr> WYKOPY / ROBOTY ZIEMNE </vt:lpstr>
      <vt:lpstr>SUBSTANCJE NIEBEZPIECZNE</vt:lpstr>
      <vt:lpstr> SUBSTANCJE NIEBEZPIECZNE</vt:lpstr>
      <vt:lpstr>Przykłady z rzeczywistości Oparzenie betonem</vt:lpstr>
      <vt:lpstr> ELEKTRYCZNOŚĆ</vt:lpstr>
      <vt:lpstr> ELEKTRYCZNOŚĆ</vt:lpstr>
      <vt:lpstr> POZWOLENIA NA PRACE</vt:lpstr>
      <vt:lpstr> PRZESTRZENIE ZAMKNIĘTE</vt:lpstr>
      <vt:lpstr> ZGŁOŚ OSOBIE Z NADZORU BUDOWY JEŚLI ZAUWAŻYSZ</vt:lpstr>
      <vt:lpstr>Prezentacja programu PowerPoint</vt:lpstr>
      <vt:lpstr>ŚRODKI OCHRONY INDYWIDUALNEJ</vt:lpstr>
      <vt:lpstr> ŚRODKI OCHRONY INDYWIDUALNEJ</vt:lpstr>
      <vt:lpstr> DRGANIA MECHANICZNE (WIBRACJE)</vt:lpstr>
      <vt:lpstr> OZNAKOWANIE</vt:lpstr>
      <vt:lpstr> NAGRODY BHP</vt:lpstr>
      <vt:lpstr>    Tablica zgłoszeń BHP</vt:lpstr>
      <vt:lpstr> ŁAMANIE ZASAD BHP I KARY</vt:lpstr>
      <vt:lpstr> ZASADY NA BUDOWIE</vt:lpstr>
      <vt:lpstr> ZASADY NA BUDOWIE</vt:lpstr>
      <vt:lpstr> ZASADY NA BUDOWIE</vt:lpstr>
      <vt:lpstr> ZASADY NA BUDOWIE</vt:lpstr>
      <vt:lpstr> ZASADY NA BUDOWIE – WEJŚCIE NA BUDOWĘ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Steve Iddon</dc:creator>
  <cp:lastModifiedBy>Łukasz Bartnicki</cp:lastModifiedBy>
  <cp:revision>223</cp:revision>
  <dcterms:created xsi:type="dcterms:W3CDTF">2017-06-07T11:54:22Z</dcterms:created>
  <dcterms:modified xsi:type="dcterms:W3CDTF">2023-10-24T05:31:58Z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0x0101006880F654F982B84C9914EDBCB11A558E</vt:lpwstr>
  </property>
  <property fmtid="{D5CDD505-2E9C-101B-9397-08002B2CF9AE}" pid="3" name="_dlc_DocIdItemGuid">
    <vt:lpwstr>fc97e099-7d2f-47b1-a40e-79cb889fda1f</vt:lpwstr>
  </property>
  <property fmtid="{D5CDD505-2E9C-101B-9397-08002B2CF9AE}" pid="4" name="MediaServiceImageTags">
    <vt:lpwstr/>
  </property>
</Properties>
</file>